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a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78" r:id="rId4"/>
    <p:sldId id="277" r:id="rId5"/>
    <p:sldId id="275" r:id="rId6"/>
    <p:sldId id="276" r:id="rId7"/>
    <p:sldId id="266" r:id="rId8"/>
    <p:sldId id="261" r:id="rId9"/>
    <p:sldId id="260" r:id="rId10"/>
    <p:sldId id="273" r:id="rId11"/>
    <p:sldId id="274" r:id="rId12"/>
    <p:sldId id="272" r:id="rId13"/>
    <p:sldId id="264" r:id="rId14"/>
    <p:sldId id="267" r:id="rId15"/>
    <p:sldId id="268" r:id="rId16"/>
    <p:sldId id="269" r:id="rId17"/>
    <p:sldId id="270" r:id="rId18"/>
    <p:sldId id="271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9CDEA-CC5A-408F-8D80-922886996C82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75701-FDAC-4457-975F-72CB5E023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96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78345-BBD5-4F2D-8D54-0C2FE74709E2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5F30E-673D-4C87-B4A2-D42B7E842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33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F30E-673D-4C87-B4A2-D42B7E842E4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F30E-673D-4C87-B4A2-D42B7E842E4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you see someone collapse in front</a:t>
            </a:r>
            <a:r>
              <a:rPr lang="en-US" baseline="0" dirty="0" smtClean="0"/>
              <a:t> of you: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F30E-673D-4C87-B4A2-D42B7E842E4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F30E-673D-4C87-B4A2-D42B7E842E4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F30E-673D-4C87-B4A2-D42B7E842E4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F30E-673D-4C87-B4A2-D42B7E842E4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7AF5303-AC2F-0A4A-A277-60F2E3AC20C6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1BAD6E55-8A03-8E42-8A28-79C1340A2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5303-AC2F-0A4A-A277-60F2E3AC20C6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D6E55-8A03-8E42-8A28-79C1340A2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5303-AC2F-0A4A-A277-60F2E3AC20C6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D6E55-8A03-8E42-8A28-79C1340A2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5303-AC2F-0A4A-A277-60F2E3AC20C6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D6E55-8A03-8E42-8A28-79C1340A2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37AF5303-AC2F-0A4A-A277-60F2E3AC20C6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1BAD6E55-8A03-8E42-8A28-79C1340A2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5303-AC2F-0A4A-A277-60F2E3AC20C6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D6E55-8A03-8E42-8A28-79C1340A2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5303-AC2F-0A4A-A277-60F2E3AC20C6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D6E55-8A03-8E42-8A28-79C1340A2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5303-AC2F-0A4A-A277-60F2E3AC20C6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D6E55-8A03-8E42-8A28-79C1340A2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5303-AC2F-0A4A-A277-60F2E3AC20C6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D6E55-8A03-8E42-8A28-79C1340A2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5303-AC2F-0A4A-A277-60F2E3AC20C6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D6E55-8A03-8E42-8A28-79C1340A2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5303-AC2F-0A4A-A277-60F2E3AC20C6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D6E55-8A03-8E42-8A28-79C1340A2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7AF5303-AC2F-0A4A-A277-60F2E3AC20C6}" type="datetimeFigureOut">
              <a:rPr lang="en-US" smtClean="0"/>
              <a:pPr/>
              <a:t>10/7/13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BAD6E55-8A03-8E42-8A28-79C1340A2D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4" Type="http://schemas.openxmlformats.org/officeDocument/2006/relationships/audio" Target="../media/media2.m4a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7" Type="http://schemas.openxmlformats.org/officeDocument/2006/relationships/image" Target="../media/image6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llinoisheartrescue.com/" TargetMode="External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acebook.com/IllinoisHeartRescu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Paro</a:t>
            </a:r>
            <a:r>
              <a:rPr lang="en-US" dirty="0" smtClean="0"/>
              <a:t> </a:t>
            </a:r>
            <a:r>
              <a:rPr lang="en-US" dirty="0" err="1" smtClean="0"/>
              <a:t>cardíaco</a:t>
            </a:r>
            <a:r>
              <a:rPr lang="en-US" dirty="0" smtClean="0"/>
              <a:t> </a:t>
            </a:r>
            <a:r>
              <a:rPr lang="en-US" dirty="0" err="1" smtClean="0"/>
              <a:t>repentino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err="1" smtClean="0"/>
              <a:t>Usted</a:t>
            </a:r>
            <a:r>
              <a:rPr lang="en-US" dirty="0" smtClean="0"/>
              <a:t>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salvar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vida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Illinois Heart Rescue Team</a:t>
            </a:r>
          </a:p>
          <a:p>
            <a:r>
              <a:rPr lang="en-US" dirty="0" smtClean="0"/>
              <a:t>Chicago Cardiac Arrest Resuscitation Education Service</a:t>
            </a:r>
            <a:endParaRPr lang="en-US" dirty="0"/>
          </a:p>
        </p:txBody>
      </p:sp>
      <p:pic>
        <p:nvPicPr>
          <p:cNvPr id="5" name="Picture 4" descr="CCARES Logo T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711" y="0"/>
            <a:ext cx="2904980" cy="2967528"/>
          </a:xfrm>
          <a:prstGeom prst="rect">
            <a:avLst/>
          </a:prstGeom>
        </p:spPr>
      </p:pic>
      <p:pic>
        <p:nvPicPr>
          <p:cNvPr id="6" name="Picture 5" descr="IHR-LOGO-FIN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691" y="0"/>
            <a:ext cx="1910888" cy="2967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hacer</a:t>
            </a:r>
            <a:r>
              <a:rPr lang="en-US" dirty="0" smtClean="0"/>
              <a:t> </a:t>
            </a:r>
            <a:r>
              <a:rPr lang="en-US" dirty="0" err="1" smtClean="0"/>
              <a:t>compresiones</a:t>
            </a:r>
            <a:r>
              <a:rPr lang="en-US" dirty="0" smtClean="0"/>
              <a:t> </a:t>
            </a:r>
            <a:r>
              <a:rPr lang="en-US" dirty="0" err="1" smtClean="0"/>
              <a:t>torácicas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638CAE"/>
                </a:solidFill>
              </a:rPr>
              <a:t>Posición</a:t>
            </a:r>
            <a:r>
              <a:rPr lang="en-US" dirty="0" smtClean="0">
                <a:solidFill>
                  <a:srgbClr val="638CAE"/>
                </a:solidFill>
              </a:rPr>
              <a:t> de </a:t>
            </a:r>
            <a:r>
              <a:rPr lang="en-US" dirty="0" err="1" smtClean="0">
                <a:solidFill>
                  <a:srgbClr val="638CAE"/>
                </a:solidFill>
              </a:rPr>
              <a:t>las</a:t>
            </a:r>
            <a:r>
              <a:rPr lang="en-US" dirty="0" smtClean="0">
                <a:solidFill>
                  <a:srgbClr val="638CAE"/>
                </a:solidFill>
              </a:rPr>
              <a:t> </a:t>
            </a:r>
            <a:r>
              <a:rPr lang="en-US" dirty="0" err="1" smtClean="0">
                <a:solidFill>
                  <a:srgbClr val="638CAE"/>
                </a:solidFill>
              </a:rPr>
              <a:t>manos</a:t>
            </a:r>
            <a:endParaRPr lang="en-US" dirty="0">
              <a:solidFill>
                <a:srgbClr val="638CA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638CAE"/>
                </a:solidFill>
              </a:rPr>
              <a:t>Posición</a:t>
            </a:r>
            <a:r>
              <a:rPr lang="en-US" dirty="0" smtClean="0">
                <a:solidFill>
                  <a:srgbClr val="638CAE"/>
                </a:solidFill>
              </a:rPr>
              <a:t> de los </a:t>
            </a:r>
            <a:r>
              <a:rPr lang="en-US" dirty="0" err="1" smtClean="0">
                <a:solidFill>
                  <a:srgbClr val="638CAE"/>
                </a:solidFill>
              </a:rPr>
              <a:t>brazos</a:t>
            </a:r>
            <a:endParaRPr lang="en-US" dirty="0">
              <a:solidFill>
                <a:srgbClr val="638CA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648200" y="2019247"/>
            <a:ext cx="4038600" cy="4038600"/>
          </a:xfrm>
        </p:spPr>
        <p:txBody>
          <a:bodyPr/>
          <a:lstStyle/>
          <a:p>
            <a:r>
              <a:rPr lang="en-US" dirty="0" err="1" smtClean="0"/>
              <a:t>Mantenga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codos</a:t>
            </a:r>
            <a:r>
              <a:rPr lang="en-US" dirty="0" smtClean="0"/>
              <a:t> rectos y </a:t>
            </a:r>
            <a:r>
              <a:rPr lang="en-US" dirty="0" err="1" smtClean="0"/>
              <a:t>empuje</a:t>
            </a:r>
            <a:r>
              <a:rPr lang="en-US" dirty="0" smtClean="0"/>
              <a:t> el </a:t>
            </a:r>
            <a:r>
              <a:rPr lang="en-US" dirty="0" err="1" smtClean="0"/>
              <a:t>centro</a:t>
            </a:r>
            <a:r>
              <a:rPr lang="en-US" dirty="0" smtClean="0"/>
              <a:t> del </a:t>
            </a:r>
            <a:r>
              <a:rPr lang="en-US" dirty="0" err="1" smtClean="0"/>
              <a:t>pecho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57200" y="2019247"/>
            <a:ext cx="4038600" cy="4038600"/>
          </a:xfrm>
        </p:spPr>
        <p:txBody>
          <a:bodyPr/>
          <a:lstStyle/>
          <a:p>
            <a:r>
              <a:rPr lang="en-US" dirty="0" err="1" smtClean="0"/>
              <a:t>Entrelace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dedos</a:t>
            </a:r>
            <a:r>
              <a:rPr lang="en-US" dirty="0" smtClean="0"/>
              <a:t> y </a:t>
            </a:r>
            <a:r>
              <a:rPr lang="en-US" dirty="0" err="1" smtClean="0"/>
              <a:t>coloque</a:t>
            </a:r>
            <a:r>
              <a:rPr lang="en-US" dirty="0" smtClean="0"/>
              <a:t> el </a:t>
            </a:r>
            <a:r>
              <a:rPr lang="en-US" dirty="0" err="1" smtClean="0"/>
              <a:t>talón</a:t>
            </a:r>
            <a:r>
              <a:rPr lang="en-US" dirty="0" smtClean="0"/>
              <a:t> de la </a:t>
            </a:r>
            <a:r>
              <a:rPr lang="en-US" dirty="0" err="1" smtClean="0"/>
              <a:t>mano</a:t>
            </a:r>
            <a:r>
              <a:rPr lang="en-US" dirty="0" smtClean="0"/>
              <a:t> inferior en el </a:t>
            </a:r>
            <a:r>
              <a:rPr lang="en-US" dirty="0" err="1" smtClean="0"/>
              <a:t>centro</a:t>
            </a:r>
            <a:r>
              <a:rPr lang="en-US" dirty="0" smtClean="0"/>
              <a:t> del </a:t>
            </a:r>
            <a:r>
              <a:rPr lang="en-US" dirty="0" err="1" smtClean="0"/>
              <a:t>pecho</a:t>
            </a:r>
            <a:endParaRPr lang="en-US" dirty="0"/>
          </a:p>
        </p:txBody>
      </p:sp>
      <p:pic>
        <p:nvPicPr>
          <p:cNvPr id="5" name="Picture 4" descr="CPR wide sh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714524"/>
            <a:ext cx="3937176" cy="2442436"/>
          </a:xfrm>
          <a:prstGeom prst="rect">
            <a:avLst/>
          </a:prstGeom>
        </p:spPr>
      </p:pic>
      <p:pic>
        <p:nvPicPr>
          <p:cNvPr id="6" name="Picture 5" descr="CPR close up.jpg"/>
          <p:cNvPicPr>
            <a:picLocks noChangeAspect="1"/>
          </p:cNvPicPr>
          <p:nvPr/>
        </p:nvPicPr>
        <p:blipFill rotWithShape="1">
          <a:blip r:embed="rId3"/>
          <a:srcRect l="10983"/>
          <a:stretch/>
        </p:blipFill>
        <p:spPr>
          <a:xfrm>
            <a:off x="457200" y="3714524"/>
            <a:ext cx="3958482" cy="244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3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compresiones</a:t>
            </a:r>
            <a:r>
              <a:rPr lang="en-US" dirty="0"/>
              <a:t> </a:t>
            </a:r>
            <a:r>
              <a:rPr lang="en-US" dirty="0" err="1"/>
              <a:t>torácicas</a:t>
            </a:r>
            <a:r>
              <a:rPr lang="en-US" dirty="0"/>
              <a:t>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515279" cy="493776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Empuje</a:t>
            </a:r>
            <a:r>
              <a:rPr lang="en-US" dirty="0" smtClean="0"/>
              <a:t> 100 </a:t>
            </a:r>
            <a:r>
              <a:rPr lang="en-US" dirty="0" err="1" smtClean="0"/>
              <a:t>veces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minuto</a:t>
            </a:r>
            <a:endParaRPr lang="en-US" dirty="0" smtClean="0"/>
          </a:p>
          <a:p>
            <a:pPr lvl="1"/>
            <a:r>
              <a:rPr lang="en-US" dirty="0" smtClean="0"/>
              <a:t>100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minuto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rápido</a:t>
            </a:r>
            <a:r>
              <a:rPr lang="en-US" dirty="0" smtClean="0"/>
              <a:t>!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Empuje</a:t>
            </a:r>
            <a:r>
              <a:rPr lang="en-US" dirty="0" smtClean="0"/>
              <a:t> </a:t>
            </a:r>
            <a:r>
              <a:rPr lang="en-US" dirty="0" err="1" smtClean="0"/>
              <a:t>hacia</a:t>
            </a:r>
            <a:r>
              <a:rPr lang="en-US" dirty="0" smtClean="0"/>
              <a:t> </a:t>
            </a:r>
            <a:r>
              <a:rPr lang="en-US" dirty="0" err="1" smtClean="0"/>
              <a:t>abajo</a:t>
            </a:r>
            <a:r>
              <a:rPr lang="en-US" dirty="0" smtClean="0"/>
              <a:t> </a:t>
            </a:r>
            <a:r>
              <a:rPr lang="en-US" dirty="0" err="1" smtClean="0"/>
              <a:t>unas</a:t>
            </a:r>
            <a:r>
              <a:rPr lang="en-US" dirty="0" smtClean="0"/>
              <a:t> 2 </a:t>
            </a:r>
            <a:r>
              <a:rPr lang="en-US" dirty="0" err="1" smtClean="0"/>
              <a:t>pulgadas</a:t>
            </a:r>
            <a:r>
              <a:rPr lang="en-US" dirty="0" smtClean="0"/>
              <a:t> (4 cm)</a:t>
            </a:r>
          </a:p>
          <a:p>
            <a:pPr lvl="1"/>
            <a:r>
              <a:rPr lang="en-US" dirty="0" smtClean="0"/>
              <a:t>2 </a:t>
            </a:r>
            <a:r>
              <a:rPr lang="en-US" dirty="0" err="1" smtClean="0"/>
              <a:t>pulgadas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/>
              <a:t> </a:t>
            </a:r>
            <a:r>
              <a:rPr lang="en-US" dirty="0" err="1" smtClean="0"/>
              <a:t>empujar</a:t>
            </a:r>
            <a:r>
              <a:rPr lang="en-US" dirty="0" smtClean="0"/>
              <a:t> </a:t>
            </a:r>
            <a:r>
              <a:rPr lang="en-US" dirty="0" err="1" smtClean="0"/>
              <a:t>fuerte</a:t>
            </a:r>
            <a:r>
              <a:rPr lang="en-US" dirty="0" smtClean="0"/>
              <a:t>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 no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recordar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los </a:t>
            </a:r>
            <a:r>
              <a:rPr lang="en-US" dirty="0" err="1" smtClean="0"/>
              <a:t>detalles</a:t>
            </a:r>
            <a:r>
              <a:rPr lang="en-US" dirty="0" smtClean="0"/>
              <a:t>…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 algn="ctr">
              <a:buNone/>
            </a:pPr>
            <a:r>
              <a:rPr lang="en-US" b="1" i="1" dirty="0" err="1" smtClean="0"/>
              <a:t>Empuje</a:t>
            </a:r>
            <a:r>
              <a:rPr lang="en-US" b="1" i="1" dirty="0" smtClean="0"/>
              <a:t> </a:t>
            </a:r>
            <a:r>
              <a:rPr lang="en-US" b="1" i="1" dirty="0" err="1" smtClean="0"/>
              <a:t>fuerte</a:t>
            </a:r>
            <a:r>
              <a:rPr lang="en-US" b="1" i="1" dirty="0" smtClean="0"/>
              <a:t> y </a:t>
            </a:r>
            <a:r>
              <a:rPr lang="en-US" b="1" i="1" dirty="0" err="1" smtClean="0"/>
              <a:t>rápido</a:t>
            </a:r>
            <a:r>
              <a:rPr lang="en-US" b="1" i="1" dirty="0" smtClean="0"/>
              <a:t> en el </a:t>
            </a:r>
            <a:r>
              <a:rPr lang="en-US" b="1" i="1" dirty="0" err="1" smtClean="0"/>
              <a:t>centro</a:t>
            </a:r>
            <a:r>
              <a:rPr lang="en-US" b="1" i="1" dirty="0" smtClean="0"/>
              <a:t> del </a:t>
            </a:r>
            <a:r>
              <a:rPr lang="en-US" b="1" i="1" dirty="0" err="1" smtClean="0"/>
              <a:t>pecho</a:t>
            </a:r>
            <a:endParaRPr lang="en-US" b="1" i="1" dirty="0" smtClean="0"/>
          </a:p>
        </p:txBody>
      </p:sp>
      <p:pic>
        <p:nvPicPr>
          <p:cNvPr id="9" name="Picture 8" descr="CPR wide sho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479" y="2223107"/>
            <a:ext cx="3937176" cy="2442436"/>
          </a:xfrm>
          <a:prstGeom prst="rect">
            <a:avLst/>
          </a:prstGeom>
        </p:spPr>
      </p:pic>
      <p:pic>
        <p:nvPicPr>
          <p:cNvPr id="2" name="30 Será, Será (Las Caderas No Mienten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4000" y="5104256"/>
            <a:ext cx="812800" cy="812800"/>
          </a:xfrm>
          <a:prstGeom prst="rect">
            <a:avLst/>
          </a:prstGeom>
        </p:spPr>
      </p:pic>
      <p:pic>
        <p:nvPicPr>
          <p:cNvPr id="3" name="01 Stayin' Alive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5412" y="51042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4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Casos</a:t>
            </a:r>
            <a:r>
              <a:rPr lang="en-US" dirty="0" smtClean="0"/>
              <a:t> </a:t>
            </a:r>
            <a:r>
              <a:rPr lang="en-US" dirty="0" err="1" smtClean="0"/>
              <a:t>especiales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199"/>
            <a:ext cx="8229600" cy="5363443"/>
          </a:xfrm>
        </p:spPr>
        <p:txBody>
          <a:bodyPr>
            <a:normAutofit/>
          </a:bodyPr>
          <a:lstStyle/>
          <a:p>
            <a:r>
              <a:rPr lang="en-US" dirty="0" smtClean="0"/>
              <a:t>Si </a:t>
            </a:r>
            <a:r>
              <a:rPr lang="en-US" dirty="0" err="1" smtClean="0"/>
              <a:t>tiene</a:t>
            </a:r>
            <a:r>
              <a:rPr lang="en-US" dirty="0" smtClean="0"/>
              <a:t> </a:t>
            </a:r>
            <a:r>
              <a:rPr lang="en-US" dirty="0" err="1" smtClean="0"/>
              <a:t>entrenamiento</a:t>
            </a:r>
            <a:r>
              <a:rPr lang="en-US" dirty="0" smtClean="0"/>
              <a:t> en RCP </a:t>
            </a:r>
            <a:r>
              <a:rPr lang="en-US" dirty="0" err="1" smtClean="0"/>
              <a:t>tradicional</a:t>
            </a:r>
            <a:r>
              <a:rPr lang="en-US" dirty="0" smtClean="0"/>
              <a:t>, utilize RCP en los </a:t>
            </a:r>
            <a:r>
              <a:rPr lang="en-US" dirty="0" err="1" smtClean="0"/>
              <a:t>escenarios</a:t>
            </a:r>
            <a:r>
              <a:rPr lang="en-US" dirty="0" smtClean="0"/>
              <a:t> </a:t>
            </a:r>
            <a:r>
              <a:rPr lang="en-US" dirty="0" err="1" smtClean="0"/>
              <a:t>siguientes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Víctimas</a:t>
            </a:r>
            <a:r>
              <a:rPr lang="en-US" dirty="0" smtClean="0"/>
              <a:t> </a:t>
            </a:r>
            <a:r>
              <a:rPr lang="en-US" dirty="0" err="1" smtClean="0"/>
              <a:t>menores</a:t>
            </a:r>
            <a:r>
              <a:rPr lang="en-US" dirty="0" smtClean="0"/>
              <a:t> de 12 </a:t>
            </a:r>
            <a:r>
              <a:rPr lang="en-US" dirty="0" err="1" smtClean="0"/>
              <a:t>años</a:t>
            </a:r>
            <a:endParaRPr lang="en-US" dirty="0" smtClean="0"/>
          </a:p>
          <a:p>
            <a:pPr lvl="1"/>
            <a:r>
              <a:rPr lang="en-US" dirty="0" err="1" smtClean="0"/>
              <a:t>Víctimas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ahogo</a:t>
            </a:r>
            <a:endParaRPr lang="en-US" dirty="0" smtClean="0"/>
          </a:p>
          <a:p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 smtClean="0"/>
              <a:t>Pero</a:t>
            </a:r>
            <a:r>
              <a:rPr lang="en-US" dirty="0" smtClean="0"/>
              <a:t> </a:t>
            </a:r>
            <a:r>
              <a:rPr lang="en-US" dirty="0" err="1" smtClean="0"/>
              <a:t>siempre</a:t>
            </a:r>
            <a:r>
              <a:rPr lang="en-US" dirty="0" smtClean="0"/>
              <a:t> </a:t>
            </a:r>
            <a:r>
              <a:rPr lang="en-US" dirty="0" err="1" smtClean="0"/>
              <a:t>recuerde</a:t>
            </a:r>
            <a:r>
              <a:rPr lang="en-US" dirty="0" smtClean="0"/>
              <a:t>:</a:t>
            </a:r>
          </a:p>
          <a:p>
            <a:pPr marL="0" indent="0" algn="ctr">
              <a:buNone/>
            </a:pPr>
            <a:r>
              <a:rPr lang="en-US" b="1" i="1" dirty="0" err="1" smtClean="0"/>
              <a:t>Hacer</a:t>
            </a:r>
            <a:r>
              <a:rPr lang="en-US" b="1" i="1" dirty="0" smtClean="0"/>
              <a:t> </a:t>
            </a:r>
            <a:r>
              <a:rPr lang="en-US" b="1" i="1" dirty="0" err="1" smtClean="0"/>
              <a:t>compresiones</a:t>
            </a:r>
            <a:r>
              <a:rPr lang="en-US" b="1" i="1" dirty="0" smtClean="0"/>
              <a:t> </a:t>
            </a:r>
            <a:r>
              <a:rPr lang="en-US" b="1" i="1" dirty="0" err="1" smtClean="0"/>
              <a:t>torácicas</a:t>
            </a:r>
            <a:r>
              <a:rPr lang="en-US" b="1" i="1" dirty="0" smtClean="0"/>
              <a:t> </a:t>
            </a:r>
            <a:r>
              <a:rPr lang="en-US" b="1" i="1" dirty="0" err="1" smtClean="0"/>
              <a:t>es</a:t>
            </a:r>
            <a:r>
              <a:rPr lang="en-US" b="1" i="1" dirty="0" smtClean="0"/>
              <a:t> </a:t>
            </a:r>
            <a:r>
              <a:rPr lang="en-US" b="1" i="1" dirty="0" err="1" smtClean="0"/>
              <a:t>mejor</a:t>
            </a:r>
            <a:r>
              <a:rPr lang="en-US" b="1" i="1" dirty="0" smtClean="0"/>
              <a:t> </a:t>
            </a:r>
            <a:r>
              <a:rPr lang="en-US" b="1" i="1" dirty="0" err="1" smtClean="0"/>
              <a:t>que</a:t>
            </a:r>
            <a:r>
              <a:rPr lang="en-US" b="1" i="1" dirty="0" smtClean="0"/>
              <a:t> no </a:t>
            </a:r>
            <a:r>
              <a:rPr lang="en-US" b="1" i="1" dirty="0" err="1" smtClean="0"/>
              <a:t>hacer</a:t>
            </a:r>
            <a:r>
              <a:rPr lang="en-US" b="1" i="1" dirty="0" smtClean="0"/>
              <a:t> nada</a:t>
            </a:r>
          </a:p>
        </p:txBody>
      </p:sp>
      <p:pic>
        <p:nvPicPr>
          <p:cNvPr id="4" name="Picture 3" descr="CCARES Logo T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092" y="1"/>
            <a:ext cx="1118908" cy="1143000"/>
          </a:xfrm>
          <a:prstGeom prst="rect">
            <a:avLst/>
          </a:prstGeom>
        </p:spPr>
      </p:pic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122" y="0"/>
            <a:ext cx="73601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6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Desfibrilador</a:t>
            </a:r>
            <a:r>
              <a:rPr lang="en-US" dirty="0" smtClean="0"/>
              <a:t> </a:t>
            </a:r>
            <a:r>
              <a:rPr lang="en-US" dirty="0" err="1" smtClean="0"/>
              <a:t>Externo</a:t>
            </a:r>
            <a:r>
              <a:rPr lang="en-US" dirty="0" smtClean="0"/>
              <a:t> </a:t>
            </a:r>
            <a:r>
              <a:rPr lang="en-US" dirty="0" err="1" smtClean="0"/>
              <a:t>Automático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(AED)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229600" cy="5013960"/>
          </a:xfrm>
        </p:spPr>
        <p:txBody>
          <a:bodyPr/>
          <a:lstStyle/>
          <a:p>
            <a:r>
              <a:rPr lang="en-US" dirty="0" smtClean="0"/>
              <a:t>Un AED </a:t>
            </a:r>
            <a:r>
              <a:rPr lang="en-US" dirty="0" err="1" smtClean="0"/>
              <a:t>es</a:t>
            </a:r>
            <a:r>
              <a:rPr lang="en-US" dirty="0" smtClean="0"/>
              <a:t> un </a:t>
            </a:r>
            <a:r>
              <a:rPr lang="en-US" dirty="0" err="1" smtClean="0"/>
              <a:t>dispositivo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b="1" dirty="0" err="1" smtClean="0"/>
              <a:t>puede</a:t>
            </a:r>
            <a:r>
              <a:rPr lang="en-US" b="1" dirty="0" smtClean="0"/>
              <a:t> </a:t>
            </a:r>
            <a:r>
              <a:rPr lang="en-US" b="1" dirty="0" err="1" smtClean="0"/>
              <a:t>empezar</a:t>
            </a:r>
            <a:r>
              <a:rPr lang="en-US" b="1" dirty="0" smtClean="0"/>
              <a:t> de </a:t>
            </a:r>
            <a:r>
              <a:rPr lang="en-US" b="1" dirty="0" err="1" smtClean="0"/>
              <a:t>nuevo</a:t>
            </a:r>
            <a:r>
              <a:rPr lang="en-US" b="1" dirty="0" smtClean="0"/>
              <a:t> el </a:t>
            </a:r>
            <a:r>
              <a:rPr lang="en-US" b="1" dirty="0" err="1" smtClean="0"/>
              <a:t>corazón</a:t>
            </a:r>
            <a:r>
              <a:rPr lang="en-US" dirty="0" smtClean="0"/>
              <a:t> de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víctima</a:t>
            </a:r>
            <a:r>
              <a:rPr lang="en-US" dirty="0" smtClean="0"/>
              <a:t> </a:t>
            </a:r>
            <a:r>
              <a:rPr lang="en-US" dirty="0" err="1" smtClean="0"/>
              <a:t>utilizando</a:t>
            </a:r>
            <a:r>
              <a:rPr lang="en-US" dirty="0" smtClean="0"/>
              <a:t> </a:t>
            </a:r>
            <a:r>
              <a:rPr lang="en-US" b="1" dirty="0" err="1" smtClean="0"/>
              <a:t>descargas</a:t>
            </a:r>
            <a:r>
              <a:rPr lang="en-US" b="1" dirty="0" smtClean="0"/>
              <a:t> </a:t>
            </a:r>
            <a:r>
              <a:rPr lang="en-US" b="1" dirty="0" err="1" smtClean="0"/>
              <a:t>eléctricas</a:t>
            </a:r>
            <a:endParaRPr lang="en-US" b="1" dirty="0" smtClean="0"/>
          </a:p>
          <a:p>
            <a:r>
              <a:rPr lang="en-US" dirty="0" smtClean="0"/>
              <a:t>El AED le </a:t>
            </a:r>
            <a:r>
              <a:rPr lang="en-US" dirty="0" err="1" smtClean="0"/>
              <a:t>proveerá</a:t>
            </a:r>
            <a:r>
              <a:rPr lang="en-US" dirty="0" smtClean="0"/>
              <a:t> </a:t>
            </a:r>
            <a:r>
              <a:rPr lang="en-US" b="1" dirty="0" err="1" smtClean="0"/>
              <a:t>instrucciones</a:t>
            </a:r>
            <a:r>
              <a:rPr lang="en-US" b="1" dirty="0" smtClean="0"/>
              <a:t> </a:t>
            </a:r>
            <a:r>
              <a:rPr lang="en-US" b="1" dirty="0" err="1" smtClean="0"/>
              <a:t>verbales</a:t>
            </a:r>
            <a:r>
              <a:rPr lang="en-US" b="1" dirty="0" smtClean="0"/>
              <a:t> </a:t>
            </a:r>
            <a:r>
              <a:rPr lang="en-US" dirty="0" smtClean="0"/>
              <a:t>del </a:t>
            </a:r>
            <a:r>
              <a:rPr lang="en-US" dirty="0" err="1" smtClean="0"/>
              <a:t>uso</a:t>
            </a:r>
            <a:r>
              <a:rPr lang="en-US" dirty="0" smtClean="0"/>
              <a:t> </a:t>
            </a:r>
            <a:r>
              <a:rPr lang="en-US" dirty="0" err="1" smtClean="0"/>
              <a:t>automáticamente</a:t>
            </a:r>
            <a:r>
              <a:rPr lang="en-US" dirty="0" smtClean="0"/>
              <a:t> al </a:t>
            </a:r>
            <a:r>
              <a:rPr lang="en-US" dirty="0" err="1" smtClean="0"/>
              <a:t>encenderlo</a:t>
            </a:r>
            <a:endParaRPr lang="en-US" dirty="0" smtClean="0"/>
          </a:p>
          <a:p>
            <a:r>
              <a:rPr lang="en-US" dirty="0" smtClean="0"/>
              <a:t>El AED NO </a:t>
            </a:r>
            <a:r>
              <a:rPr lang="en-US" dirty="0" err="1" smtClean="0"/>
              <a:t>emitirá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descarga</a:t>
            </a:r>
            <a:r>
              <a:rPr lang="en-US" dirty="0" smtClean="0"/>
              <a:t> </a:t>
            </a:r>
            <a:r>
              <a:rPr lang="en-US" dirty="0" err="1" smtClean="0"/>
              <a:t>eléctrica</a:t>
            </a:r>
            <a:r>
              <a:rPr lang="en-US" dirty="0" smtClean="0"/>
              <a:t> </a:t>
            </a:r>
            <a:r>
              <a:rPr lang="en-US" dirty="0" err="1" smtClean="0"/>
              <a:t>innecesariamente</a:t>
            </a:r>
            <a:endParaRPr lang="en-US" dirty="0" smtClean="0"/>
          </a:p>
        </p:txBody>
      </p:sp>
      <p:pic>
        <p:nvPicPr>
          <p:cNvPr id="4" name="Picture 3" descr="CCARES Logo T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092" y="1"/>
            <a:ext cx="1118908" cy="1143000"/>
          </a:xfrm>
          <a:prstGeom prst="rect">
            <a:avLst/>
          </a:prstGeom>
        </p:spPr>
      </p:pic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122" y="0"/>
            <a:ext cx="736015" cy="1143000"/>
          </a:xfrm>
          <a:prstGeom prst="rect">
            <a:avLst/>
          </a:prstGeom>
        </p:spPr>
      </p:pic>
      <p:pic>
        <p:nvPicPr>
          <p:cNvPr id="6" name="Picture 5" descr="aed airpor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4"/>
          <a:stretch/>
        </p:blipFill>
        <p:spPr>
          <a:xfrm>
            <a:off x="1219559" y="4222438"/>
            <a:ext cx="2817445" cy="2364183"/>
          </a:xfrm>
          <a:prstGeom prst="rect">
            <a:avLst/>
          </a:prstGeom>
        </p:spPr>
      </p:pic>
      <p:pic>
        <p:nvPicPr>
          <p:cNvPr id="7" name="Picture 6" descr="aed casing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t="3706" r="15151"/>
          <a:stretch/>
        </p:blipFill>
        <p:spPr>
          <a:xfrm>
            <a:off x="5152298" y="4026753"/>
            <a:ext cx="2715839" cy="2699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AED en </a:t>
            </a:r>
            <a:r>
              <a:rPr lang="en-US" dirty="0" err="1" smtClean="0"/>
              <a:t>Paro</a:t>
            </a:r>
            <a:r>
              <a:rPr lang="en-US" dirty="0" smtClean="0"/>
              <a:t> </a:t>
            </a:r>
            <a:r>
              <a:rPr lang="en-US" dirty="0" err="1" smtClean="0"/>
              <a:t>Cardíaco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AED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duplicar</a:t>
            </a:r>
            <a:r>
              <a:rPr lang="en-US" dirty="0" smtClean="0"/>
              <a:t> la </a:t>
            </a:r>
            <a:r>
              <a:rPr lang="en-US" dirty="0" err="1" smtClean="0"/>
              <a:t>supervivencia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paro</a:t>
            </a:r>
            <a:r>
              <a:rPr lang="en-US" dirty="0" smtClean="0"/>
              <a:t> </a:t>
            </a:r>
            <a:r>
              <a:rPr lang="en-US" dirty="0" err="1" smtClean="0"/>
              <a:t>cardíaco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CARES Logo T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092" y="1"/>
            <a:ext cx="1118908" cy="1143000"/>
          </a:xfrm>
          <a:prstGeom prst="rect">
            <a:avLst/>
          </a:prstGeom>
        </p:spPr>
      </p:pic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122" y="0"/>
            <a:ext cx="736015" cy="1143000"/>
          </a:xfrm>
          <a:prstGeom prst="rect">
            <a:avLst/>
          </a:prstGeom>
        </p:spPr>
      </p:pic>
      <p:pic>
        <p:nvPicPr>
          <p:cNvPr id="6" name="Picture 5" descr="AED gener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100" y="2543810"/>
            <a:ext cx="50038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usar</a:t>
            </a:r>
            <a:r>
              <a:rPr lang="en-US" dirty="0" smtClean="0"/>
              <a:t> un AED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32158"/>
            <a:ext cx="3482252" cy="493776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Abra</a:t>
            </a:r>
            <a:r>
              <a:rPr lang="en-US" dirty="0" smtClean="0"/>
              <a:t> la </a:t>
            </a:r>
            <a:r>
              <a:rPr lang="en-US" dirty="0" err="1" smtClean="0"/>
              <a:t>caja</a:t>
            </a:r>
            <a:r>
              <a:rPr lang="en-US" dirty="0" smtClean="0"/>
              <a:t> del AED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Encienda</a:t>
            </a:r>
            <a:r>
              <a:rPr lang="en-US" dirty="0" smtClean="0"/>
              <a:t> el AED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Escuche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instrucciones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Remueva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almohadillas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Remueva</a:t>
            </a:r>
            <a:r>
              <a:rPr lang="en-US" dirty="0" smtClean="0"/>
              <a:t> la </a:t>
            </a:r>
            <a:r>
              <a:rPr lang="en-US" dirty="0" err="1" smtClean="0"/>
              <a:t>cubierta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almohadillas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Coloque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almohadillas</a:t>
            </a:r>
            <a:r>
              <a:rPr lang="en-US" dirty="0" smtClean="0"/>
              <a:t> </a:t>
            </a:r>
            <a:r>
              <a:rPr lang="en-US" dirty="0" err="1" smtClean="0"/>
              <a:t>directamente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la </a:t>
            </a:r>
            <a:r>
              <a:rPr lang="en-US" dirty="0" err="1" smtClean="0"/>
              <a:t>piel</a:t>
            </a:r>
            <a:r>
              <a:rPr lang="en-US" dirty="0" smtClean="0"/>
              <a:t> de la </a:t>
            </a:r>
            <a:r>
              <a:rPr lang="en-US" dirty="0" err="1" smtClean="0"/>
              <a:t>víctima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muestran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almohadillas</a:t>
            </a:r>
            <a:r>
              <a:rPr lang="en-US" dirty="0" smtClean="0"/>
              <a:t> </a:t>
            </a:r>
          </a:p>
        </p:txBody>
      </p:sp>
      <p:pic>
        <p:nvPicPr>
          <p:cNvPr id="4" name="Picture 3" descr="CCARES Logo T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092" y="1"/>
            <a:ext cx="1118908" cy="1143000"/>
          </a:xfrm>
          <a:prstGeom prst="rect">
            <a:avLst/>
          </a:prstGeom>
        </p:spPr>
      </p:pic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122" y="0"/>
            <a:ext cx="736015" cy="1143000"/>
          </a:xfrm>
          <a:prstGeom prst="rect">
            <a:avLst/>
          </a:prstGeom>
        </p:spPr>
      </p:pic>
      <p:pic>
        <p:nvPicPr>
          <p:cNvPr id="6" name="Picture 5" descr="AED on butt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452" y="1143000"/>
            <a:ext cx="3011976" cy="1919721"/>
          </a:xfrm>
          <a:prstGeom prst="rect">
            <a:avLst/>
          </a:prstGeom>
        </p:spPr>
      </p:pic>
      <p:pic>
        <p:nvPicPr>
          <p:cNvPr id="7" name="Picture 6" descr="AED pad pictur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972" y="3062722"/>
            <a:ext cx="3170028" cy="2002770"/>
          </a:xfrm>
          <a:prstGeom prst="rect">
            <a:avLst/>
          </a:prstGeom>
        </p:spPr>
      </p:pic>
      <p:pic>
        <p:nvPicPr>
          <p:cNvPr id="8" name="Picture 7" descr="AED pads in plac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539" y="5065492"/>
            <a:ext cx="3101583" cy="1792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AED en </a:t>
            </a:r>
            <a:r>
              <a:rPr lang="en-US" dirty="0" err="1" smtClean="0"/>
              <a:t>Paro</a:t>
            </a:r>
            <a:r>
              <a:rPr lang="en-US" dirty="0" smtClean="0"/>
              <a:t> </a:t>
            </a:r>
            <a:r>
              <a:rPr lang="en-US" dirty="0" err="1" smtClean="0"/>
              <a:t>Cardíaco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31655" y="1260130"/>
            <a:ext cx="3555145" cy="493776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err="1" smtClean="0"/>
              <a:t>Oprima</a:t>
            </a:r>
            <a:r>
              <a:rPr lang="en-US" dirty="0" smtClean="0"/>
              <a:t> el </a:t>
            </a:r>
            <a:r>
              <a:rPr lang="en-US" dirty="0" err="1" smtClean="0"/>
              <a:t>botón</a:t>
            </a:r>
            <a:r>
              <a:rPr lang="en-US" dirty="0" smtClean="0"/>
              <a:t> de </a:t>
            </a:r>
            <a:r>
              <a:rPr lang="en-US" dirty="0" err="1" smtClean="0"/>
              <a:t>análisis</a:t>
            </a:r>
            <a:r>
              <a:rPr lang="en-US" dirty="0" smtClean="0"/>
              <a:t> (</a:t>
            </a:r>
            <a:r>
              <a:rPr lang="en-US" dirty="0" err="1" smtClean="0"/>
              <a:t>i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Si el AED dice “Shock Advised” (</a:t>
            </a:r>
            <a:r>
              <a:rPr lang="en-US" dirty="0" err="1" smtClean="0"/>
              <a:t>recomienda</a:t>
            </a:r>
            <a:r>
              <a:rPr lang="en-US" dirty="0" smtClean="0"/>
              <a:t> </a:t>
            </a:r>
            <a:r>
              <a:rPr lang="en-US" dirty="0" err="1" smtClean="0"/>
              <a:t>descarga</a:t>
            </a:r>
            <a:r>
              <a:rPr lang="en-US" dirty="0" smtClean="0"/>
              <a:t>):</a:t>
            </a:r>
          </a:p>
          <a:p>
            <a:pPr lvl="1"/>
            <a:r>
              <a:rPr lang="en-US" dirty="0" err="1" smtClean="0"/>
              <a:t>Asegure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nadie</a:t>
            </a:r>
            <a:r>
              <a:rPr lang="en-US" dirty="0" smtClean="0"/>
              <a:t> </a:t>
            </a:r>
            <a:r>
              <a:rPr lang="en-US" dirty="0" err="1" smtClean="0"/>
              <a:t>esté</a:t>
            </a:r>
            <a:r>
              <a:rPr lang="en-US" dirty="0" smtClean="0"/>
              <a:t> </a:t>
            </a:r>
            <a:r>
              <a:rPr lang="en-US" dirty="0" err="1" smtClean="0"/>
              <a:t>tocando</a:t>
            </a:r>
            <a:r>
              <a:rPr lang="en-US" dirty="0" smtClean="0"/>
              <a:t> la </a:t>
            </a:r>
            <a:r>
              <a:rPr lang="en-US" dirty="0" err="1" smtClean="0"/>
              <a:t>víctima</a:t>
            </a:r>
            <a:endParaRPr lang="en-US" dirty="0" smtClean="0"/>
          </a:p>
          <a:p>
            <a:pPr lvl="1"/>
            <a:r>
              <a:rPr lang="en-US" dirty="0" err="1" smtClean="0"/>
              <a:t>Oprima</a:t>
            </a:r>
            <a:r>
              <a:rPr lang="en-US" dirty="0" smtClean="0"/>
              <a:t> el </a:t>
            </a:r>
            <a:r>
              <a:rPr lang="en-US" dirty="0" err="1" smtClean="0"/>
              <a:t>botón</a:t>
            </a:r>
            <a:r>
              <a:rPr lang="en-US" dirty="0" smtClean="0"/>
              <a:t> de </a:t>
            </a:r>
            <a:r>
              <a:rPr lang="en-US" dirty="0" err="1" smtClean="0"/>
              <a:t>descarga</a:t>
            </a:r>
            <a:r>
              <a:rPr lang="en-US" dirty="0" smtClean="0"/>
              <a:t> (el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tiene</a:t>
            </a:r>
            <a:r>
              <a:rPr lang="en-US" dirty="0" smtClean="0"/>
              <a:t> el </a:t>
            </a:r>
            <a:r>
              <a:rPr lang="en-US" dirty="0" err="1" smtClean="0"/>
              <a:t>ícono</a:t>
            </a:r>
            <a:r>
              <a:rPr lang="en-US" dirty="0" smtClean="0"/>
              <a:t> de un </a:t>
            </a:r>
            <a:r>
              <a:rPr lang="en-US" dirty="0" err="1" smtClean="0"/>
              <a:t>rayo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4" name="Picture 3" descr="CCARES Logo T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092" y="1"/>
            <a:ext cx="1118908" cy="1143000"/>
          </a:xfrm>
          <a:prstGeom prst="rect">
            <a:avLst/>
          </a:prstGeom>
        </p:spPr>
      </p:pic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122" y="0"/>
            <a:ext cx="736015" cy="1143000"/>
          </a:xfrm>
          <a:prstGeom prst="rect">
            <a:avLst/>
          </a:prstGeom>
        </p:spPr>
      </p:pic>
      <p:pic>
        <p:nvPicPr>
          <p:cNvPr id="6" name="Picture 5" descr="AED analyze butt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56107"/>
            <a:ext cx="3917911" cy="2172903"/>
          </a:xfrm>
          <a:prstGeom prst="rect">
            <a:avLst/>
          </a:prstGeom>
        </p:spPr>
      </p:pic>
      <p:pic>
        <p:nvPicPr>
          <p:cNvPr id="7" name="Picture 6" descr="AED shock 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90" y="4211337"/>
            <a:ext cx="3928521" cy="2204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Paro</a:t>
            </a:r>
            <a:r>
              <a:rPr lang="en-US" dirty="0" smtClean="0"/>
              <a:t> </a:t>
            </a:r>
            <a:r>
              <a:rPr lang="en-US" dirty="0" err="1" smtClean="0"/>
              <a:t>Cardíaco</a:t>
            </a:r>
            <a:r>
              <a:rPr lang="en-US" dirty="0" smtClean="0"/>
              <a:t> </a:t>
            </a:r>
            <a:r>
              <a:rPr lang="en-US" dirty="0" err="1" smtClean="0"/>
              <a:t>Repentino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err="1" smtClean="0"/>
              <a:t>Paro</a:t>
            </a:r>
            <a:r>
              <a:rPr lang="en-US" dirty="0" smtClean="0"/>
              <a:t> </a:t>
            </a:r>
            <a:r>
              <a:rPr lang="en-US" dirty="0" err="1" smtClean="0"/>
              <a:t>cadíaco</a:t>
            </a:r>
            <a:r>
              <a:rPr lang="en-US" dirty="0" smtClean="0"/>
              <a:t> </a:t>
            </a:r>
            <a:r>
              <a:rPr lang="en-US" dirty="0" err="1" smtClean="0"/>
              <a:t>repentino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entidad</a:t>
            </a:r>
            <a:r>
              <a:rPr lang="en-US" dirty="0" smtClean="0"/>
              <a:t> </a:t>
            </a:r>
            <a:r>
              <a:rPr lang="en-US" dirty="0" err="1" smtClean="0"/>
              <a:t>común</a:t>
            </a:r>
            <a:r>
              <a:rPr lang="en-US" dirty="0" smtClean="0"/>
              <a:t> y mortal</a:t>
            </a:r>
          </a:p>
          <a:p>
            <a:r>
              <a:rPr lang="en-US" dirty="0"/>
              <a:t>¡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acciones</a:t>
            </a:r>
            <a:r>
              <a:rPr lang="en-US" dirty="0" smtClean="0"/>
              <a:t> </a:t>
            </a:r>
            <a:r>
              <a:rPr lang="en-US" dirty="0" err="1" smtClean="0"/>
              <a:t>podrían</a:t>
            </a:r>
            <a:r>
              <a:rPr lang="en-US" dirty="0" smtClean="0"/>
              <a:t> </a:t>
            </a:r>
            <a:r>
              <a:rPr lang="en-US" dirty="0" err="1" smtClean="0"/>
              <a:t>salvar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vida</a:t>
            </a:r>
            <a:r>
              <a:rPr lang="en-US" dirty="0" smtClean="0"/>
              <a:t>!</a:t>
            </a:r>
          </a:p>
          <a:p>
            <a:pPr lvl="1"/>
            <a:r>
              <a:rPr lang="en-US" dirty="0" err="1" smtClean="0"/>
              <a:t>Llame</a:t>
            </a:r>
            <a:r>
              <a:rPr lang="en-US" dirty="0" smtClean="0"/>
              <a:t> al 9-1-1</a:t>
            </a:r>
          </a:p>
          <a:p>
            <a:pPr lvl="1"/>
            <a:r>
              <a:rPr lang="en-US" dirty="0" err="1" smtClean="0"/>
              <a:t>Ejecute</a:t>
            </a:r>
            <a:r>
              <a:rPr lang="en-US" dirty="0" smtClean="0"/>
              <a:t> </a:t>
            </a:r>
            <a:r>
              <a:rPr lang="en-US" dirty="0" err="1" smtClean="0"/>
              <a:t>compresiones</a:t>
            </a:r>
            <a:r>
              <a:rPr lang="en-US" dirty="0" smtClean="0"/>
              <a:t> </a:t>
            </a:r>
            <a:r>
              <a:rPr lang="en-US" dirty="0" err="1" smtClean="0"/>
              <a:t>torácicas</a:t>
            </a:r>
            <a:r>
              <a:rPr lang="en-US" dirty="0" smtClean="0"/>
              <a:t>—</a:t>
            </a:r>
            <a:r>
              <a:rPr lang="en-US" dirty="0" err="1" smtClean="0"/>
              <a:t>empuje</a:t>
            </a:r>
            <a:r>
              <a:rPr lang="en-US" dirty="0" smtClean="0"/>
              <a:t> </a:t>
            </a:r>
            <a:r>
              <a:rPr lang="en-US" dirty="0" err="1" smtClean="0"/>
              <a:t>fuerte</a:t>
            </a:r>
            <a:r>
              <a:rPr lang="en-US" dirty="0" smtClean="0"/>
              <a:t> y </a:t>
            </a:r>
            <a:r>
              <a:rPr lang="en-US" dirty="0" err="1" smtClean="0"/>
              <a:t>rápido</a:t>
            </a:r>
            <a:r>
              <a:rPr lang="en-US" dirty="0" smtClean="0"/>
              <a:t> el </a:t>
            </a:r>
            <a:r>
              <a:rPr lang="en-US" dirty="0" err="1" smtClean="0"/>
              <a:t>centro</a:t>
            </a:r>
            <a:r>
              <a:rPr lang="en-US" dirty="0" smtClean="0"/>
              <a:t> del </a:t>
            </a:r>
            <a:r>
              <a:rPr lang="en-US" dirty="0" err="1" smtClean="0"/>
              <a:t>pecho</a:t>
            </a:r>
            <a:endParaRPr lang="en-US" dirty="0" smtClean="0"/>
          </a:p>
          <a:p>
            <a:pPr lvl="2"/>
            <a:r>
              <a:rPr lang="en-US" dirty="0" smtClean="0"/>
              <a:t>El </a:t>
            </a:r>
            <a:r>
              <a:rPr lang="en-US" dirty="0" err="1" smtClean="0"/>
              <a:t>equipo</a:t>
            </a:r>
            <a:r>
              <a:rPr lang="en-US" dirty="0" smtClean="0"/>
              <a:t> de </a:t>
            </a:r>
            <a:r>
              <a:rPr lang="en-US" dirty="0" err="1" smtClean="0"/>
              <a:t>respuesta</a:t>
            </a:r>
            <a:r>
              <a:rPr lang="en-US" dirty="0" smtClean="0"/>
              <a:t> del 9-1-1 le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recordar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hacer</a:t>
            </a:r>
            <a:r>
              <a:rPr lang="en-US" dirty="0" smtClean="0"/>
              <a:t> </a:t>
            </a:r>
            <a:r>
              <a:rPr lang="en-US" dirty="0" err="1" smtClean="0"/>
              <a:t>compresiones</a:t>
            </a:r>
            <a:r>
              <a:rPr lang="en-US" dirty="0" smtClean="0"/>
              <a:t> </a:t>
            </a:r>
            <a:r>
              <a:rPr lang="en-US" dirty="0" err="1" smtClean="0"/>
              <a:t>torácicas</a:t>
            </a:r>
            <a:endParaRPr lang="en-US" dirty="0" smtClean="0"/>
          </a:p>
          <a:p>
            <a:pPr lvl="1"/>
            <a:r>
              <a:rPr lang="en-US" dirty="0" smtClean="0"/>
              <a:t>Use un AED </a:t>
            </a:r>
            <a:r>
              <a:rPr lang="en-US" dirty="0" err="1" smtClean="0"/>
              <a:t>si</a:t>
            </a:r>
            <a:r>
              <a:rPr lang="en-US" dirty="0" smtClean="0"/>
              <a:t> lo </a:t>
            </a:r>
            <a:r>
              <a:rPr lang="en-US" dirty="0" err="1" smtClean="0"/>
              <a:t>tiene</a:t>
            </a:r>
            <a:r>
              <a:rPr lang="en-US" dirty="0" smtClean="0"/>
              <a:t> </a:t>
            </a:r>
            <a:r>
              <a:rPr lang="en-US" dirty="0" err="1" smtClean="0"/>
              <a:t>disponible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CARES Logo T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092" y="1"/>
            <a:ext cx="1118908" cy="1143000"/>
          </a:xfrm>
          <a:prstGeom prst="rect">
            <a:avLst/>
          </a:prstGeom>
        </p:spPr>
      </p:pic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122" y="0"/>
            <a:ext cx="736015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Paro</a:t>
            </a:r>
            <a:r>
              <a:rPr lang="en-US" dirty="0" smtClean="0"/>
              <a:t> </a:t>
            </a:r>
            <a:r>
              <a:rPr lang="en-US" dirty="0" err="1" smtClean="0"/>
              <a:t>Cardíaco</a:t>
            </a:r>
            <a:r>
              <a:rPr lang="en-US" dirty="0" smtClean="0"/>
              <a:t> </a:t>
            </a:r>
            <a:r>
              <a:rPr lang="en-US" dirty="0" err="1" smtClean="0"/>
              <a:t>Repentino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Auspiciadores</a:t>
            </a:r>
            <a:endParaRPr lang="en-US" dirty="0" smtClean="0"/>
          </a:p>
          <a:p>
            <a:pPr lvl="1"/>
            <a:r>
              <a:rPr lang="en-US" dirty="0" smtClean="0"/>
              <a:t>Illinois Heart Rescue</a:t>
            </a:r>
          </a:p>
          <a:p>
            <a:pPr lvl="1"/>
            <a:r>
              <a:rPr lang="en-US" dirty="0" smtClean="0"/>
              <a:t>Chicago Cardiac Arrest Resuscitation Education Service (CCARES)</a:t>
            </a:r>
          </a:p>
          <a:p>
            <a:pPr lvl="1"/>
            <a:endParaRPr lang="en-US" dirty="0"/>
          </a:p>
        </p:txBody>
      </p:sp>
      <p:pic>
        <p:nvPicPr>
          <p:cNvPr id="4" name="Picture 3" descr="CCARES Logo T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092" y="1"/>
            <a:ext cx="1118908" cy="1143000"/>
          </a:xfrm>
          <a:prstGeom prst="rect">
            <a:avLst/>
          </a:prstGeom>
        </p:spPr>
      </p:pic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122" y="0"/>
            <a:ext cx="736015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Preguntas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>
                <a:hlinkClick r:id="rId2"/>
              </a:rPr>
              <a:t>www.facebook.com/IllinoisHeartRescue</a:t>
            </a:r>
            <a:endParaRPr lang="en-US" sz="2800" dirty="0" smtClean="0"/>
          </a:p>
          <a:p>
            <a:r>
              <a:rPr lang="en-US" sz="2800" dirty="0" smtClean="0">
                <a:hlinkClick r:id="rId3"/>
              </a:rPr>
              <a:t>http://illinoisheartrescue.com/</a:t>
            </a:r>
            <a:endParaRPr lang="en-US" sz="2800" dirty="0" smtClean="0"/>
          </a:p>
          <a:p>
            <a:endParaRPr lang="en-US" dirty="0"/>
          </a:p>
        </p:txBody>
      </p:sp>
      <p:pic>
        <p:nvPicPr>
          <p:cNvPr id="6" name="Picture 5" descr="1368717512-71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535" y="2422281"/>
            <a:ext cx="3420009" cy="3420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Paro</a:t>
            </a:r>
            <a:r>
              <a:rPr lang="en-US" dirty="0" smtClean="0"/>
              <a:t> </a:t>
            </a:r>
            <a:r>
              <a:rPr lang="en-US" dirty="0" err="1" smtClean="0"/>
              <a:t>Cardíaco</a:t>
            </a:r>
            <a:r>
              <a:rPr lang="en-US" dirty="0" smtClean="0"/>
              <a:t> </a:t>
            </a:r>
            <a:r>
              <a:rPr lang="en-US" dirty="0" err="1" smtClean="0"/>
              <a:t>Repentino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b="1" i="1" dirty="0" err="1" smtClean="0"/>
              <a:t>Paro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Cardíaco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Repentino</a:t>
            </a:r>
            <a:r>
              <a:rPr lang="en-US" sz="2800" b="1" i="1" dirty="0" smtClean="0"/>
              <a:t> </a:t>
            </a:r>
            <a:r>
              <a:rPr lang="en-US" sz="2800" dirty="0" err="1" smtClean="0"/>
              <a:t>ocurre</a:t>
            </a:r>
            <a:r>
              <a:rPr lang="en-US" sz="2800" dirty="0" smtClean="0"/>
              <a:t> </a:t>
            </a:r>
            <a:r>
              <a:rPr lang="en-US" sz="2800" dirty="0" err="1" smtClean="0"/>
              <a:t>cuando</a:t>
            </a:r>
            <a:r>
              <a:rPr lang="en-US" sz="2800" dirty="0" smtClean="0"/>
              <a:t> el </a:t>
            </a:r>
            <a:r>
              <a:rPr lang="en-US" sz="2800" b="1" dirty="0" err="1" smtClean="0"/>
              <a:t>corazón</a:t>
            </a:r>
            <a:r>
              <a:rPr lang="en-US" sz="2800" b="1" dirty="0" smtClean="0"/>
              <a:t>, la </a:t>
            </a:r>
            <a:r>
              <a:rPr lang="en-US" sz="2800" b="1" dirty="0" err="1" smtClean="0"/>
              <a:t>respiración</a:t>
            </a:r>
            <a:r>
              <a:rPr lang="en-US" sz="2800" b="1" dirty="0"/>
              <a:t> </a:t>
            </a:r>
            <a:r>
              <a:rPr lang="en-US" sz="2800" b="1" dirty="0" smtClean="0"/>
              <a:t>y el </a:t>
            </a:r>
            <a:r>
              <a:rPr lang="en-US" sz="2800" b="1" dirty="0" err="1" smtClean="0"/>
              <a:t>cerebro</a:t>
            </a:r>
            <a:r>
              <a:rPr lang="en-US" sz="2800" dirty="0" smtClean="0"/>
              <a:t> </a:t>
            </a:r>
            <a:r>
              <a:rPr lang="en-US" sz="2800" dirty="0" err="1" smtClean="0"/>
              <a:t>dejan</a:t>
            </a:r>
            <a:r>
              <a:rPr lang="en-US" sz="2800" dirty="0" smtClean="0"/>
              <a:t> de </a:t>
            </a:r>
            <a:r>
              <a:rPr lang="en-US" sz="2800" dirty="0" err="1" smtClean="0"/>
              <a:t>funcionar</a:t>
            </a:r>
            <a:r>
              <a:rPr lang="en-US" sz="2800" dirty="0" smtClean="0"/>
              <a:t> </a:t>
            </a:r>
            <a:r>
              <a:rPr lang="en-US" sz="2800" dirty="0" err="1" smtClean="0"/>
              <a:t>inesperadamente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Las </a:t>
            </a:r>
            <a:r>
              <a:rPr lang="en-US" sz="2800" dirty="0" err="1" smtClean="0"/>
              <a:t>víctimas</a:t>
            </a:r>
            <a:r>
              <a:rPr lang="en-US" sz="2800" dirty="0" smtClean="0"/>
              <a:t> con </a:t>
            </a:r>
            <a:r>
              <a:rPr lang="en-US" sz="2800" dirty="0" err="1" smtClean="0"/>
              <a:t>paro</a:t>
            </a:r>
            <a:r>
              <a:rPr lang="en-US" sz="2800" dirty="0" smtClean="0"/>
              <a:t> </a:t>
            </a:r>
            <a:r>
              <a:rPr lang="en-US" sz="2800" dirty="0" err="1" smtClean="0"/>
              <a:t>cardíaco</a:t>
            </a:r>
            <a:r>
              <a:rPr lang="en-US" sz="2800" dirty="0" smtClean="0"/>
              <a:t> </a:t>
            </a:r>
            <a:r>
              <a:rPr lang="en-US" sz="2800" dirty="0" err="1" smtClean="0"/>
              <a:t>repentino</a:t>
            </a:r>
            <a:r>
              <a:rPr lang="en-US" sz="2800" dirty="0" smtClean="0"/>
              <a:t> </a:t>
            </a:r>
            <a:r>
              <a:rPr lang="en-US" sz="2800" b="1" dirty="0" smtClean="0"/>
              <a:t>no </a:t>
            </a:r>
            <a:r>
              <a:rPr lang="en-US" sz="2800" b="1" dirty="0" err="1" smtClean="0"/>
              <a:t>tienen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aviso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previo</a:t>
            </a:r>
            <a:r>
              <a:rPr lang="en-US" sz="2800" dirty="0" smtClean="0"/>
              <a:t>, </a:t>
            </a:r>
            <a:r>
              <a:rPr lang="en-US" sz="2800" dirty="0" err="1" smtClean="0"/>
              <a:t>colapsan</a:t>
            </a:r>
            <a:r>
              <a:rPr lang="en-US" sz="2800" dirty="0" smtClean="0"/>
              <a:t> </a:t>
            </a:r>
            <a:r>
              <a:rPr lang="en-US" sz="2800" dirty="0" err="1" smtClean="0"/>
              <a:t>inesperadamente</a:t>
            </a:r>
            <a:r>
              <a:rPr lang="en-US" sz="2800" dirty="0" smtClean="0"/>
              <a:t> y sin </a:t>
            </a:r>
            <a:r>
              <a:rPr lang="en-US" sz="2800" dirty="0" err="1" smtClean="0"/>
              <a:t>síntomas</a:t>
            </a:r>
            <a:r>
              <a:rPr lang="en-US" sz="2800" dirty="0" smtClean="0"/>
              <a:t> de </a:t>
            </a:r>
            <a:r>
              <a:rPr lang="en-US" sz="2800" dirty="0" err="1" smtClean="0"/>
              <a:t>advertencia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victima</a:t>
            </a:r>
            <a:r>
              <a:rPr lang="en-US" sz="2800" dirty="0" smtClean="0"/>
              <a:t> </a:t>
            </a:r>
            <a:r>
              <a:rPr lang="en-US" sz="2800" b="1" dirty="0" err="1" smtClean="0"/>
              <a:t>puede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aparentar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respirar</a:t>
            </a:r>
            <a:r>
              <a:rPr lang="en-US" sz="2800" b="1" dirty="0" smtClean="0"/>
              <a:t> o </a:t>
            </a:r>
            <a:r>
              <a:rPr lang="en-US" sz="2800" b="1" dirty="0" err="1" smtClean="0"/>
              <a:t>boquear</a:t>
            </a:r>
            <a:r>
              <a:rPr lang="en-US" sz="2800" dirty="0" smtClean="0"/>
              <a:t>, </a:t>
            </a:r>
            <a:r>
              <a:rPr lang="en-US" sz="2800" dirty="0" err="1" smtClean="0"/>
              <a:t>pero</a:t>
            </a:r>
            <a:r>
              <a:rPr lang="en-US" sz="2800" dirty="0" smtClean="0"/>
              <a:t> </a:t>
            </a:r>
            <a:r>
              <a:rPr lang="en-US" sz="2800" dirty="0" err="1" smtClean="0"/>
              <a:t>su</a:t>
            </a:r>
            <a:r>
              <a:rPr lang="en-US" sz="2800" dirty="0" smtClean="0"/>
              <a:t> </a:t>
            </a:r>
            <a:r>
              <a:rPr lang="en-US" sz="2800" dirty="0" err="1" smtClean="0"/>
              <a:t>corazon</a:t>
            </a:r>
            <a:r>
              <a:rPr lang="en-US" sz="2800" dirty="0" smtClean="0"/>
              <a:t> no </a:t>
            </a:r>
            <a:r>
              <a:rPr lang="en-US" sz="2800" dirty="0" err="1" smtClean="0"/>
              <a:t>funciona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4" name="Picture 3" descr="CCARES Logo T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092" y="1"/>
            <a:ext cx="1118908" cy="1143000"/>
          </a:xfrm>
          <a:prstGeom prst="rect">
            <a:avLst/>
          </a:prstGeom>
        </p:spPr>
      </p:pic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122" y="0"/>
            <a:ext cx="736015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Paro</a:t>
            </a:r>
            <a:r>
              <a:rPr lang="en-US" dirty="0" smtClean="0"/>
              <a:t> </a:t>
            </a:r>
            <a:r>
              <a:rPr lang="en-US" dirty="0" err="1" smtClean="0"/>
              <a:t>Cardíaco</a:t>
            </a:r>
            <a:r>
              <a:rPr lang="en-US" dirty="0" smtClean="0"/>
              <a:t> </a:t>
            </a:r>
            <a:r>
              <a:rPr lang="en-US" dirty="0" err="1" smtClean="0"/>
              <a:t>Repentino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841655"/>
            <a:ext cx="8229600" cy="5387820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Se </a:t>
            </a:r>
            <a:r>
              <a:rPr lang="en-US" sz="2800" dirty="0" err="1" smtClean="0"/>
              <a:t>diferencia</a:t>
            </a:r>
            <a:r>
              <a:rPr lang="en-US" sz="2800" dirty="0" smtClean="0"/>
              <a:t> de un </a:t>
            </a:r>
            <a:r>
              <a:rPr lang="en-US" sz="2800" dirty="0" err="1" smtClean="0"/>
              <a:t>ataque</a:t>
            </a:r>
            <a:r>
              <a:rPr lang="en-US" sz="2800" dirty="0" smtClean="0"/>
              <a:t> al </a:t>
            </a:r>
            <a:r>
              <a:rPr lang="en-US" sz="2800" dirty="0" err="1" smtClean="0"/>
              <a:t>corazón</a:t>
            </a:r>
            <a:r>
              <a:rPr lang="en-US" sz="2800" dirty="0"/>
              <a:t> </a:t>
            </a:r>
            <a:r>
              <a:rPr lang="en-US" sz="2800" dirty="0" smtClean="0"/>
              <a:t>o </a:t>
            </a:r>
            <a:r>
              <a:rPr lang="en-US" sz="2800" dirty="0" err="1" smtClean="0"/>
              <a:t>infarto</a:t>
            </a:r>
            <a:r>
              <a:rPr lang="en-US" sz="2800" dirty="0" smtClean="0"/>
              <a:t>: </a:t>
            </a:r>
          </a:p>
          <a:p>
            <a:endParaRPr lang="en-US" sz="2800" dirty="0"/>
          </a:p>
          <a:p>
            <a:r>
              <a:rPr lang="en-US" sz="2800" dirty="0"/>
              <a:t>D</a:t>
            </a:r>
            <a:r>
              <a:rPr lang="en-US" sz="2800" dirty="0" smtClean="0"/>
              <a:t>urante un </a:t>
            </a:r>
            <a:r>
              <a:rPr lang="en-US" sz="2800" dirty="0" err="1" smtClean="0"/>
              <a:t>infarto</a:t>
            </a:r>
            <a:r>
              <a:rPr lang="en-US" sz="2800" dirty="0" smtClean="0"/>
              <a:t> hay un </a:t>
            </a:r>
            <a:r>
              <a:rPr lang="en-US" sz="2800" dirty="0" err="1" smtClean="0"/>
              <a:t>bloqueo</a:t>
            </a:r>
            <a:r>
              <a:rPr lang="en-US" sz="2800" dirty="0" smtClean="0"/>
              <a:t> al </a:t>
            </a:r>
            <a:r>
              <a:rPr lang="en-US" sz="2800" dirty="0" err="1" smtClean="0"/>
              <a:t>flujo</a:t>
            </a:r>
            <a:r>
              <a:rPr lang="en-US" sz="2800" dirty="0" smtClean="0"/>
              <a:t> de </a:t>
            </a:r>
            <a:r>
              <a:rPr lang="en-US" sz="2800" dirty="0" err="1" smtClean="0"/>
              <a:t>sangre</a:t>
            </a:r>
            <a:r>
              <a:rPr lang="en-US" sz="2800" dirty="0" smtClean="0"/>
              <a:t> al </a:t>
            </a:r>
            <a:r>
              <a:rPr lang="en-US" sz="2800" dirty="0" err="1" smtClean="0"/>
              <a:t>corazón</a:t>
            </a:r>
            <a:r>
              <a:rPr lang="en-US" sz="2800" dirty="0" smtClean="0"/>
              <a:t> y la </a:t>
            </a:r>
            <a:r>
              <a:rPr lang="en-US" sz="2800" dirty="0" err="1" smtClean="0"/>
              <a:t>víctima</a:t>
            </a:r>
            <a:r>
              <a:rPr lang="en-US" sz="2800" dirty="0" smtClean="0"/>
              <a:t> </a:t>
            </a:r>
            <a:r>
              <a:rPr lang="en-US" sz="2800" dirty="0" err="1" smtClean="0"/>
              <a:t>sufre</a:t>
            </a:r>
            <a:r>
              <a:rPr lang="en-US" sz="2800" dirty="0" smtClean="0"/>
              <a:t> dolor del </a:t>
            </a:r>
            <a:r>
              <a:rPr lang="en-US" sz="2800" dirty="0" err="1" smtClean="0"/>
              <a:t>pecho</a:t>
            </a:r>
            <a:r>
              <a:rPr lang="en-US" sz="2800" dirty="0" smtClean="0"/>
              <a:t> o </a:t>
            </a:r>
            <a:r>
              <a:rPr lang="en-US" sz="2800" dirty="0" err="1" smtClean="0"/>
              <a:t>dificultad</a:t>
            </a:r>
            <a:r>
              <a:rPr lang="en-US" sz="2800" dirty="0" smtClean="0"/>
              <a:t> </a:t>
            </a:r>
            <a:r>
              <a:rPr lang="en-US" sz="2800" dirty="0" err="1" smtClean="0"/>
              <a:t>respiratoria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Las </a:t>
            </a:r>
            <a:r>
              <a:rPr lang="en-US" sz="2800" dirty="0" err="1" smtClean="0"/>
              <a:t>víctimas</a:t>
            </a:r>
            <a:r>
              <a:rPr lang="en-US" sz="2800" dirty="0" smtClean="0"/>
              <a:t> de </a:t>
            </a:r>
            <a:r>
              <a:rPr lang="en-US" sz="2800" dirty="0" err="1" smtClean="0"/>
              <a:t>infarto</a:t>
            </a:r>
            <a:r>
              <a:rPr lang="en-US" sz="2800" dirty="0" smtClean="0"/>
              <a:t> </a:t>
            </a:r>
            <a:r>
              <a:rPr lang="en-US" sz="2800" dirty="0" err="1" smtClean="0"/>
              <a:t>tienen</a:t>
            </a:r>
            <a:r>
              <a:rPr lang="en-US" sz="2800" dirty="0" smtClean="0"/>
              <a:t> </a:t>
            </a:r>
            <a:r>
              <a:rPr lang="en-US" sz="2800" dirty="0" err="1" smtClean="0"/>
              <a:t>más</a:t>
            </a:r>
            <a:r>
              <a:rPr lang="en-US" sz="2800" dirty="0" smtClean="0"/>
              <a:t> </a:t>
            </a:r>
            <a:r>
              <a:rPr lang="en-US" sz="2800" dirty="0" err="1" smtClean="0"/>
              <a:t>riesgo</a:t>
            </a:r>
            <a:r>
              <a:rPr lang="en-US" sz="2800" dirty="0" smtClean="0"/>
              <a:t> de </a:t>
            </a:r>
            <a:r>
              <a:rPr lang="en-US" sz="2800" dirty="0" err="1" smtClean="0"/>
              <a:t>sufrir</a:t>
            </a:r>
            <a:r>
              <a:rPr lang="en-US" sz="2800" dirty="0" smtClean="0"/>
              <a:t> un </a:t>
            </a:r>
            <a:r>
              <a:rPr lang="en-US" sz="2800" dirty="0" err="1" smtClean="0"/>
              <a:t>paro</a:t>
            </a:r>
            <a:r>
              <a:rPr lang="en-US" sz="2800" dirty="0" smtClean="0"/>
              <a:t> </a:t>
            </a:r>
            <a:r>
              <a:rPr lang="en-US" sz="2800" dirty="0" err="1" smtClean="0"/>
              <a:t>cardíaco</a:t>
            </a:r>
            <a:r>
              <a:rPr lang="en-US" sz="2800" dirty="0" smtClean="0"/>
              <a:t> </a:t>
            </a:r>
            <a:r>
              <a:rPr lang="en-US" sz="2800" dirty="0" err="1" smtClean="0"/>
              <a:t>repentino</a:t>
            </a:r>
            <a:endParaRPr lang="en-US" sz="2800" dirty="0" smtClean="0"/>
          </a:p>
        </p:txBody>
      </p:sp>
      <p:pic>
        <p:nvPicPr>
          <p:cNvPr id="4" name="Picture 3" descr="CCARES Logo T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092" y="1"/>
            <a:ext cx="1118908" cy="1143000"/>
          </a:xfrm>
          <a:prstGeom prst="rect">
            <a:avLst/>
          </a:prstGeom>
        </p:spPr>
      </p:pic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122" y="0"/>
            <a:ext cx="73601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Paro</a:t>
            </a:r>
            <a:r>
              <a:rPr lang="en-US" dirty="0" smtClean="0"/>
              <a:t> </a:t>
            </a:r>
            <a:r>
              <a:rPr lang="en-US" dirty="0" err="1" smtClean="0"/>
              <a:t>Cardíaco</a:t>
            </a:r>
            <a:r>
              <a:rPr lang="en-US" dirty="0" smtClean="0"/>
              <a:t> </a:t>
            </a:r>
            <a:r>
              <a:rPr lang="en-US" dirty="0" err="1" smtClean="0"/>
              <a:t>Repentino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069058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i="1" dirty="0" smtClean="0"/>
              <a:t>350,000 </a:t>
            </a:r>
            <a:r>
              <a:rPr lang="en-US" sz="2800" dirty="0" err="1" smtClean="0"/>
              <a:t>casos</a:t>
            </a:r>
            <a:r>
              <a:rPr lang="en-US" sz="2800" dirty="0" smtClean="0"/>
              <a:t> </a:t>
            </a:r>
            <a:r>
              <a:rPr lang="en-US" sz="2800" dirty="0" err="1" smtClean="0"/>
              <a:t>ocurren</a:t>
            </a:r>
            <a:r>
              <a:rPr lang="en-US" sz="2800" dirty="0" smtClean="0"/>
              <a:t> </a:t>
            </a:r>
            <a:r>
              <a:rPr lang="en-US" sz="2800" dirty="0" err="1"/>
              <a:t>anualmente</a:t>
            </a:r>
            <a:r>
              <a:rPr lang="en-US" sz="2800" dirty="0"/>
              <a:t> en los </a:t>
            </a:r>
            <a:r>
              <a:rPr lang="en-US" sz="2800" dirty="0" err="1"/>
              <a:t>Estados</a:t>
            </a:r>
            <a:r>
              <a:rPr lang="en-US" sz="2800" dirty="0"/>
              <a:t> </a:t>
            </a:r>
            <a:r>
              <a:rPr lang="en-US" sz="2800" dirty="0" err="1" smtClean="0"/>
              <a:t>Unidos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90% </a:t>
            </a:r>
            <a:r>
              <a:rPr lang="en-US" sz="2800" dirty="0" err="1" smtClean="0"/>
              <a:t>ocurren</a:t>
            </a:r>
            <a:r>
              <a:rPr lang="en-US" sz="2800" dirty="0" smtClean="0"/>
              <a:t> en el </a:t>
            </a:r>
            <a:r>
              <a:rPr lang="en-US" sz="2800" dirty="0" err="1" smtClean="0"/>
              <a:t>hogar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Más</a:t>
            </a:r>
            <a:r>
              <a:rPr lang="en-US" sz="2800" dirty="0"/>
              <a:t> del 90% de </a:t>
            </a:r>
            <a:r>
              <a:rPr lang="en-US" sz="2800" dirty="0" err="1"/>
              <a:t>las</a:t>
            </a:r>
            <a:r>
              <a:rPr lang="en-US" sz="2800" dirty="0"/>
              <a:t> </a:t>
            </a:r>
            <a:r>
              <a:rPr lang="en-US" sz="2800" dirty="0" err="1"/>
              <a:t>víctimas</a:t>
            </a:r>
            <a:r>
              <a:rPr lang="en-US" sz="2800" dirty="0"/>
              <a:t> </a:t>
            </a:r>
            <a:r>
              <a:rPr lang="en-US" sz="2800" dirty="0" err="1" smtClean="0"/>
              <a:t>mueren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err="1" smtClean="0"/>
              <a:t>Puede</a:t>
            </a:r>
            <a:r>
              <a:rPr lang="en-US" sz="2800" dirty="0" smtClean="0"/>
              <a:t> </a:t>
            </a:r>
            <a:r>
              <a:rPr lang="en-US" sz="2800" dirty="0" err="1" smtClean="0"/>
              <a:t>ocurrir</a:t>
            </a:r>
            <a:r>
              <a:rPr lang="en-US" sz="2800" dirty="0" smtClean="0"/>
              <a:t> en </a:t>
            </a:r>
            <a:r>
              <a:rPr lang="en-US" sz="2800" dirty="0" err="1" smtClean="0"/>
              <a:t>jóvenes</a:t>
            </a:r>
            <a:r>
              <a:rPr lang="en-US" sz="2800" dirty="0" smtClean="0"/>
              <a:t> </a:t>
            </a:r>
            <a:r>
              <a:rPr lang="en-US" sz="2800" dirty="0" err="1" smtClean="0"/>
              <a:t>atletas</a:t>
            </a:r>
            <a:r>
              <a:rPr lang="en-US" sz="2800" dirty="0" smtClean="0"/>
              <a:t> en </a:t>
            </a:r>
            <a:r>
              <a:rPr lang="en-US" sz="2800" dirty="0" err="1" smtClean="0"/>
              <a:t>excelente</a:t>
            </a:r>
            <a:r>
              <a:rPr lang="en-US" sz="2800" dirty="0" smtClean="0"/>
              <a:t> </a:t>
            </a:r>
            <a:r>
              <a:rPr lang="en-US" sz="2800" dirty="0" err="1" smtClean="0"/>
              <a:t>condición</a:t>
            </a:r>
            <a:r>
              <a:rPr lang="en-US" sz="2800" dirty="0" smtClean="0"/>
              <a:t> </a:t>
            </a:r>
            <a:r>
              <a:rPr lang="en-US" sz="2800" dirty="0" err="1" smtClean="0"/>
              <a:t>física</a:t>
            </a:r>
            <a:endParaRPr lang="en-US" sz="2800" dirty="0" smtClean="0"/>
          </a:p>
          <a:p>
            <a:pPr>
              <a:buNone/>
            </a:pPr>
            <a:endParaRPr lang="en-US" sz="2800" dirty="0"/>
          </a:p>
          <a:p>
            <a:r>
              <a:rPr lang="en-US" sz="2800" dirty="0" err="1" smtClean="0"/>
              <a:t>Compresiones</a:t>
            </a:r>
            <a:r>
              <a:rPr lang="en-US" sz="2800" dirty="0" smtClean="0"/>
              <a:t> </a:t>
            </a:r>
            <a:r>
              <a:rPr lang="en-US" sz="2800" dirty="0" err="1" smtClean="0"/>
              <a:t>rápidas</a:t>
            </a:r>
            <a:r>
              <a:rPr lang="en-US" sz="2800" dirty="0" smtClean="0"/>
              <a:t> </a:t>
            </a:r>
            <a:r>
              <a:rPr lang="en-US" sz="2800" dirty="0" err="1" smtClean="0"/>
              <a:t>torácicas</a:t>
            </a:r>
            <a:r>
              <a:rPr lang="en-US" sz="2800" dirty="0" smtClean="0"/>
              <a:t> </a:t>
            </a:r>
            <a:r>
              <a:rPr lang="en-US" sz="2800" dirty="0"/>
              <a:t>y </a:t>
            </a:r>
            <a:r>
              <a:rPr lang="en-US" sz="2800" dirty="0" err="1" smtClean="0"/>
              <a:t>uso</a:t>
            </a:r>
            <a:r>
              <a:rPr lang="en-US" sz="2800" dirty="0" smtClean="0"/>
              <a:t> de </a:t>
            </a:r>
            <a:r>
              <a:rPr lang="en-US" sz="2800" dirty="0" err="1" smtClean="0"/>
              <a:t>desfibriladores</a:t>
            </a:r>
            <a:r>
              <a:rPr lang="en-US" sz="2800" dirty="0" smtClean="0"/>
              <a:t> </a:t>
            </a:r>
            <a:r>
              <a:rPr lang="en-US" sz="2800" dirty="0" err="1"/>
              <a:t>externos</a:t>
            </a:r>
            <a:r>
              <a:rPr lang="en-US" sz="2800" dirty="0"/>
              <a:t> </a:t>
            </a:r>
            <a:r>
              <a:rPr lang="en-US" sz="2800" dirty="0" err="1"/>
              <a:t>automáticos</a:t>
            </a:r>
            <a:r>
              <a:rPr lang="en-US" sz="2800" dirty="0"/>
              <a:t> (</a:t>
            </a:r>
            <a:r>
              <a:rPr lang="en-US" sz="2800" dirty="0" smtClean="0"/>
              <a:t>AEDs) </a:t>
            </a:r>
            <a:r>
              <a:rPr lang="en-US" sz="2800" dirty="0" err="1"/>
              <a:t>pueden</a:t>
            </a:r>
            <a:r>
              <a:rPr lang="en-US" sz="2800" dirty="0"/>
              <a:t> </a:t>
            </a:r>
            <a:r>
              <a:rPr lang="en-US" sz="2800" dirty="0" err="1"/>
              <a:t>duplicar</a:t>
            </a:r>
            <a:r>
              <a:rPr lang="en-US" sz="2800" dirty="0"/>
              <a:t> </a:t>
            </a:r>
            <a:r>
              <a:rPr lang="en-US" sz="2800" dirty="0" err="1"/>
              <a:t>las</a:t>
            </a:r>
            <a:r>
              <a:rPr lang="en-US" sz="2800" dirty="0"/>
              <a:t> </a:t>
            </a:r>
            <a:r>
              <a:rPr lang="en-US" sz="2800" dirty="0" err="1"/>
              <a:t>posibilidades</a:t>
            </a:r>
            <a:r>
              <a:rPr lang="en-US" sz="2800" dirty="0"/>
              <a:t> de </a:t>
            </a:r>
            <a:r>
              <a:rPr lang="en-US" sz="2800" dirty="0" err="1"/>
              <a:t>supervivencia</a:t>
            </a:r>
            <a:r>
              <a:rPr lang="en-US" sz="2800" dirty="0"/>
              <a:t> </a:t>
            </a:r>
          </a:p>
        </p:txBody>
      </p:sp>
      <p:pic>
        <p:nvPicPr>
          <p:cNvPr id="4" name="Picture 3" descr="CCARES Logo T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092" y="1"/>
            <a:ext cx="1118908" cy="1143000"/>
          </a:xfrm>
          <a:prstGeom prst="rect">
            <a:avLst/>
          </a:prstGeom>
        </p:spPr>
      </p:pic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122" y="0"/>
            <a:ext cx="73601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97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http://illinoisheartrescue.com/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err="1" smtClean="0"/>
              <a:t>Estadísticas</a:t>
            </a:r>
            <a:r>
              <a:rPr lang="en-US" sz="2800" dirty="0" smtClean="0"/>
              <a:t> de </a:t>
            </a:r>
            <a:r>
              <a:rPr lang="en-US" sz="2800" dirty="0" err="1" smtClean="0"/>
              <a:t>supervivencia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U.S</a:t>
            </a:r>
            <a:r>
              <a:rPr lang="en-US" sz="2800" dirty="0"/>
              <a:t>. </a:t>
            </a:r>
            <a:r>
              <a:rPr lang="en-US" sz="2800" dirty="0" smtClean="0"/>
              <a:t>:</a:t>
            </a:r>
            <a:r>
              <a:rPr lang="en-US" sz="2800" dirty="0"/>
              <a:t>		</a:t>
            </a:r>
            <a:r>
              <a:rPr lang="en-US" sz="2800" dirty="0" smtClean="0"/>
              <a:t>		4</a:t>
            </a:r>
            <a:r>
              <a:rPr lang="en-US" sz="2800" dirty="0"/>
              <a:t>-10</a:t>
            </a:r>
            <a:r>
              <a:rPr lang="en-US" sz="2800" dirty="0" smtClean="0"/>
              <a:t>%</a:t>
            </a:r>
            <a:endParaRPr lang="en-US" sz="2800" dirty="0"/>
          </a:p>
          <a:p>
            <a:r>
              <a:rPr lang="en-US" sz="2800" dirty="0" smtClean="0"/>
              <a:t>Europa:</a:t>
            </a:r>
            <a:r>
              <a:rPr lang="en-US" sz="2800" dirty="0"/>
              <a:t>				10-15</a:t>
            </a:r>
            <a:r>
              <a:rPr lang="en-US" sz="2800" dirty="0" smtClean="0"/>
              <a:t>%</a:t>
            </a:r>
            <a:endParaRPr lang="en-US" sz="2800" dirty="0"/>
          </a:p>
          <a:p>
            <a:r>
              <a:rPr lang="en-US" sz="2800" dirty="0"/>
              <a:t>Seattle, Rochester:		46% (V-fib</a:t>
            </a:r>
            <a:r>
              <a:rPr lang="en-US" sz="2800" dirty="0" smtClean="0"/>
              <a:t>)</a:t>
            </a:r>
            <a:endParaRPr lang="en-US" sz="2800" dirty="0"/>
          </a:p>
          <a:p>
            <a:r>
              <a:rPr lang="en-US" sz="2800" dirty="0" err="1" smtClean="0"/>
              <a:t>Aeropuerto</a:t>
            </a:r>
            <a:r>
              <a:rPr lang="en-US" sz="2800" dirty="0" smtClean="0"/>
              <a:t> O</a:t>
            </a:r>
            <a:r>
              <a:rPr lang="ja-JP" altLang="en-US" sz="2800" dirty="0" smtClean="0"/>
              <a:t>’</a:t>
            </a:r>
            <a:r>
              <a:rPr lang="en-US" altLang="ja-JP" sz="2800" dirty="0" smtClean="0"/>
              <a:t>Hare :</a:t>
            </a:r>
            <a:r>
              <a:rPr lang="en-US" altLang="ja-JP" sz="2800" dirty="0"/>
              <a:t>		</a:t>
            </a:r>
            <a:r>
              <a:rPr lang="en-US" altLang="ja-JP" sz="2800" dirty="0" smtClean="0"/>
              <a:t>64%</a:t>
            </a:r>
            <a:endParaRPr lang="en-US" altLang="ja-JP" sz="2800" dirty="0"/>
          </a:p>
          <a:p>
            <a:r>
              <a:rPr lang="en-US" sz="2800" dirty="0" smtClean="0"/>
              <a:t>Caesar</a:t>
            </a:r>
            <a:r>
              <a:rPr lang="ja-JP" altLang="en-US" sz="2800" dirty="0" smtClean="0"/>
              <a:t>‘</a:t>
            </a:r>
            <a:r>
              <a:rPr lang="en-US" altLang="ja-JP" sz="2800" dirty="0"/>
              <a:t>s</a:t>
            </a:r>
            <a:r>
              <a:rPr lang="en-US" altLang="ja-JP" sz="2800" dirty="0" smtClean="0"/>
              <a:t> Palace (Las Vegas):</a:t>
            </a:r>
            <a:r>
              <a:rPr lang="en-US" altLang="ja-JP" sz="2800" dirty="0"/>
              <a:t>	</a:t>
            </a:r>
            <a:r>
              <a:rPr lang="en-US" altLang="ja-JP" sz="2800" dirty="0" smtClean="0"/>
              <a:t>42%</a:t>
            </a:r>
          </a:p>
          <a:p>
            <a:endParaRPr lang="en-US" altLang="ja-JP" sz="2800" dirty="0" smtClean="0"/>
          </a:p>
          <a:p>
            <a:r>
              <a:rPr lang="en-US" altLang="ja-JP" sz="2800" b="1" dirty="0" smtClean="0"/>
              <a:t>CHICAGO			&lt;2% (1990s)</a:t>
            </a:r>
            <a:endParaRPr lang="en-US" altLang="ja-JP" sz="2800" b="1" dirty="0"/>
          </a:p>
          <a:p>
            <a:endParaRPr lang="en-US" altLang="ja-JP" sz="2800" dirty="0"/>
          </a:p>
          <a:p>
            <a:pPr marL="0" indent="0">
              <a:buNone/>
            </a:pPr>
            <a:endParaRPr lang="en-US" sz="2800" dirty="0">
              <a:solidFill>
                <a:srgbClr val="00467A"/>
              </a:solidFill>
              <a:latin typeface="Arial" pitchFamily="84" charset="0"/>
            </a:endParaRPr>
          </a:p>
          <a:p>
            <a:endParaRPr lang="en-US" sz="2800" dirty="0">
              <a:solidFill>
                <a:srgbClr val="00467A"/>
              </a:solidFill>
              <a:latin typeface="Arial" pitchFamily="8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Paro</a:t>
            </a:r>
            <a:r>
              <a:rPr lang="en-US" dirty="0"/>
              <a:t> </a:t>
            </a:r>
            <a:r>
              <a:rPr lang="en-US" dirty="0" err="1"/>
              <a:t>Cardíaco</a:t>
            </a:r>
            <a:r>
              <a:rPr lang="en-US" dirty="0"/>
              <a:t> </a:t>
            </a:r>
            <a:r>
              <a:rPr lang="en-US" dirty="0" err="1"/>
              <a:t>Repentino</a:t>
            </a:r>
            <a:endParaRPr lang="en-US" dirty="0"/>
          </a:p>
        </p:txBody>
      </p:sp>
      <p:pic>
        <p:nvPicPr>
          <p:cNvPr id="8" name="Picture 7" descr="CCARES Logo T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184" y="1"/>
            <a:ext cx="1118908" cy="1143000"/>
          </a:xfrm>
          <a:prstGeom prst="rect">
            <a:avLst/>
          </a:prstGeom>
        </p:spPr>
      </p:pic>
      <p:pic>
        <p:nvPicPr>
          <p:cNvPr id="9" name="Picture 8" descr="IHR-LOGO-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785" y="76200"/>
            <a:ext cx="73601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6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29% de </a:t>
            </a:r>
            <a:r>
              <a:rPr lang="en-US" sz="2800" dirty="0" err="1" smtClean="0"/>
              <a:t>las</a:t>
            </a:r>
            <a:r>
              <a:rPr lang="en-US" sz="2800" dirty="0" smtClean="0"/>
              <a:t> </a:t>
            </a:r>
            <a:r>
              <a:rPr lang="en-US" sz="2800" dirty="0" err="1" smtClean="0"/>
              <a:t>víctimas</a:t>
            </a:r>
            <a:r>
              <a:rPr lang="en-US" sz="2800" dirty="0" smtClean="0"/>
              <a:t> </a:t>
            </a:r>
            <a:r>
              <a:rPr lang="en-US" sz="2800" dirty="0" err="1" smtClean="0"/>
              <a:t>reciben</a:t>
            </a:r>
            <a:r>
              <a:rPr lang="en-US" sz="2800" dirty="0" smtClean="0"/>
              <a:t> </a:t>
            </a:r>
            <a:r>
              <a:rPr lang="en-US" sz="2800" dirty="0" err="1" smtClean="0"/>
              <a:t>resucitación</a:t>
            </a:r>
            <a:r>
              <a:rPr lang="en-US" sz="2800" dirty="0" smtClean="0"/>
              <a:t> </a:t>
            </a:r>
            <a:r>
              <a:rPr lang="en-US" sz="2800" dirty="0" err="1" smtClean="0"/>
              <a:t>cardiopulmonar</a:t>
            </a:r>
            <a:r>
              <a:rPr lang="en-US" sz="2800" dirty="0" smtClean="0"/>
              <a:t> a </a:t>
            </a:r>
            <a:r>
              <a:rPr lang="en-US" sz="2800" dirty="0" err="1" smtClean="0"/>
              <a:t>nivel</a:t>
            </a:r>
            <a:r>
              <a:rPr lang="en-US" sz="2800" dirty="0" smtClean="0"/>
              <a:t> </a:t>
            </a:r>
            <a:r>
              <a:rPr lang="en-US" sz="2800" dirty="0" err="1" smtClean="0"/>
              <a:t>nacional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En </a:t>
            </a:r>
            <a:r>
              <a:rPr lang="en-US" sz="2800" dirty="0" err="1" smtClean="0"/>
              <a:t>vecindarios</a:t>
            </a:r>
            <a:r>
              <a:rPr lang="en-US" sz="2800" dirty="0" smtClean="0"/>
              <a:t> </a:t>
            </a:r>
            <a:r>
              <a:rPr lang="en-US" sz="2800" dirty="0" err="1" smtClean="0"/>
              <a:t>mayormente</a:t>
            </a:r>
            <a:r>
              <a:rPr lang="en-US" sz="2800" dirty="0" smtClean="0"/>
              <a:t> </a:t>
            </a:r>
            <a:r>
              <a:rPr lang="en-US" sz="2800" dirty="0" err="1" smtClean="0"/>
              <a:t>negros</a:t>
            </a:r>
            <a:r>
              <a:rPr lang="en-US" sz="2800" dirty="0" smtClean="0"/>
              <a:t> y </a:t>
            </a:r>
            <a:r>
              <a:rPr lang="en-US" sz="2800" dirty="0" err="1" smtClean="0"/>
              <a:t>pobres</a:t>
            </a:r>
            <a:r>
              <a:rPr lang="en-US" sz="2800" dirty="0" smtClean="0"/>
              <a:t>, la </a:t>
            </a:r>
            <a:r>
              <a:rPr lang="en-US" sz="2800" dirty="0" err="1" smtClean="0"/>
              <a:t>resucitación</a:t>
            </a:r>
            <a:r>
              <a:rPr lang="en-US" sz="2800" dirty="0" smtClean="0"/>
              <a:t> </a:t>
            </a:r>
            <a:r>
              <a:rPr lang="en-US" sz="2800" dirty="0" err="1" smtClean="0"/>
              <a:t>cardiopulmonar</a:t>
            </a:r>
            <a:r>
              <a:rPr lang="en-US" sz="2800" dirty="0" smtClean="0"/>
              <a:t> </a:t>
            </a:r>
            <a:r>
              <a:rPr lang="en-US" sz="2800" dirty="0" err="1" smtClean="0"/>
              <a:t>ocurre</a:t>
            </a:r>
            <a:r>
              <a:rPr lang="en-US" sz="2800" dirty="0" smtClean="0"/>
              <a:t> 50% </a:t>
            </a:r>
            <a:r>
              <a:rPr lang="en-US" sz="2800" dirty="0" err="1" smtClean="0"/>
              <a:t>menos</a:t>
            </a:r>
            <a:r>
              <a:rPr lang="en-US" sz="2800" dirty="0" smtClean="0"/>
              <a:t> </a:t>
            </a:r>
            <a:r>
              <a:rPr lang="en-US" sz="2800" dirty="0" err="1" smtClean="0"/>
              <a:t>frecuentemente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en </a:t>
            </a:r>
            <a:r>
              <a:rPr lang="en-US" sz="2800" dirty="0" err="1" smtClean="0"/>
              <a:t>vecindarios</a:t>
            </a:r>
            <a:r>
              <a:rPr lang="en-US" sz="2800" dirty="0" smtClean="0"/>
              <a:t> mas </a:t>
            </a:r>
            <a:r>
              <a:rPr lang="en-US" sz="2800" dirty="0" err="1" smtClean="0"/>
              <a:t>adinerados</a:t>
            </a:r>
            <a:r>
              <a:rPr lang="en-US" sz="2800" dirty="0" smtClean="0"/>
              <a:t> y </a:t>
            </a:r>
            <a:r>
              <a:rPr lang="en-US" sz="2800" dirty="0" err="1" smtClean="0"/>
              <a:t>mayormente</a:t>
            </a:r>
            <a:r>
              <a:rPr lang="en-US" sz="2800" dirty="0" smtClean="0"/>
              <a:t> </a:t>
            </a:r>
            <a:r>
              <a:rPr lang="en-US" sz="2800" dirty="0" err="1" smtClean="0"/>
              <a:t>blancos</a:t>
            </a:r>
            <a:r>
              <a:rPr lang="en-US" sz="2800" dirty="0" smtClean="0"/>
              <a:t>(18% </a:t>
            </a:r>
            <a:r>
              <a:rPr lang="en-US" sz="2800" dirty="0" err="1" smtClean="0"/>
              <a:t>vs</a:t>
            </a:r>
            <a:r>
              <a:rPr lang="en-US" sz="2800" dirty="0" smtClean="0"/>
              <a:t> 37%)</a:t>
            </a:r>
          </a:p>
          <a:p>
            <a:endParaRPr lang="en-US" sz="2800" dirty="0"/>
          </a:p>
          <a:p>
            <a:r>
              <a:rPr lang="en-US" sz="2800" dirty="0" smtClean="0"/>
              <a:t>Los </a:t>
            </a:r>
            <a:r>
              <a:rPr lang="en-US" sz="2800" b="1" dirty="0" err="1" smtClean="0"/>
              <a:t>negros</a:t>
            </a:r>
            <a:r>
              <a:rPr lang="en-US" sz="2800" b="1" dirty="0" smtClean="0"/>
              <a:t> e </a:t>
            </a:r>
            <a:r>
              <a:rPr lang="en-US" sz="2800" b="1" dirty="0" err="1" smtClean="0"/>
              <a:t>hispanos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reciben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resuscitación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cardiopulmonar</a:t>
            </a:r>
            <a:r>
              <a:rPr lang="en-US" sz="2800" b="1" dirty="0" smtClean="0"/>
              <a:t> 30% </a:t>
            </a:r>
            <a:r>
              <a:rPr lang="en-US" sz="2800" b="1" dirty="0" err="1" smtClean="0"/>
              <a:t>menos</a:t>
            </a:r>
            <a:r>
              <a:rPr lang="en-US" sz="2800" b="1" dirty="0" smtClean="0"/>
              <a:t> </a:t>
            </a:r>
            <a:r>
              <a:rPr lang="en-US" sz="2800" dirty="0" err="1" smtClean="0"/>
              <a:t>frecuentemente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los </a:t>
            </a:r>
            <a:r>
              <a:rPr lang="en-US" sz="2800" dirty="0" err="1" smtClean="0"/>
              <a:t>blancos</a:t>
            </a:r>
            <a:endParaRPr lang="en-US" sz="28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Paro</a:t>
            </a:r>
            <a:r>
              <a:rPr lang="en-US" dirty="0" smtClean="0"/>
              <a:t> </a:t>
            </a:r>
            <a:r>
              <a:rPr lang="en-US" dirty="0" err="1" smtClean="0"/>
              <a:t>Cardíaco</a:t>
            </a:r>
            <a:r>
              <a:rPr lang="en-US" dirty="0" smtClean="0"/>
              <a:t> </a:t>
            </a:r>
            <a:r>
              <a:rPr lang="en-US" dirty="0" err="1" smtClean="0"/>
              <a:t>Repentino</a:t>
            </a:r>
            <a:endParaRPr lang="en-US" dirty="0"/>
          </a:p>
        </p:txBody>
      </p:sp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120" y="76200"/>
            <a:ext cx="736015" cy="1143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http://illinoisheartrescue.com/</a:t>
            </a:r>
            <a:endParaRPr lang="en-US"/>
          </a:p>
        </p:txBody>
      </p:sp>
      <p:pic>
        <p:nvPicPr>
          <p:cNvPr id="7" name="Picture 6" descr="CCARES Logo T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184" y="1"/>
            <a:ext cx="111890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5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Paro</a:t>
            </a:r>
            <a:r>
              <a:rPr lang="en-US" dirty="0"/>
              <a:t> </a:t>
            </a:r>
            <a:r>
              <a:rPr lang="en-US" dirty="0" err="1"/>
              <a:t>Cardíaco</a:t>
            </a:r>
            <a:r>
              <a:rPr lang="en-US" dirty="0"/>
              <a:t> </a:t>
            </a:r>
            <a:r>
              <a:rPr lang="en-US" dirty="0" err="1"/>
              <a:t>Repentino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2800" dirty="0" smtClean="0"/>
              <a:t>La </a:t>
            </a:r>
            <a:r>
              <a:rPr lang="en-US" sz="2800" dirty="0" err="1" smtClean="0"/>
              <a:t>supervivencia</a:t>
            </a:r>
            <a:r>
              <a:rPr lang="en-US" sz="2800" dirty="0" smtClean="0"/>
              <a:t> </a:t>
            </a:r>
            <a:r>
              <a:rPr lang="en-US" sz="2800" dirty="0" err="1" smtClean="0"/>
              <a:t>puede</a:t>
            </a:r>
            <a:r>
              <a:rPr lang="en-US" sz="2800" dirty="0" smtClean="0"/>
              <a:t> </a:t>
            </a:r>
            <a:r>
              <a:rPr lang="en-US" sz="2800" dirty="0" err="1" smtClean="0"/>
              <a:t>aumentarse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medio</a:t>
            </a:r>
            <a:r>
              <a:rPr lang="en-US" sz="2800" dirty="0" smtClean="0"/>
              <a:t> de </a:t>
            </a:r>
            <a:r>
              <a:rPr lang="en-US" sz="2800" dirty="0" err="1" smtClean="0"/>
              <a:t>estas</a:t>
            </a:r>
            <a:r>
              <a:rPr lang="en-US" sz="2800" dirty="0" smtClean="0"/>
              <a:t> </a:t>
            </a:r>
            <a:r>
              <a:rPr lang="en-US" sz="2800" dirty="0" err="1" smtClean="0"/>
              <a:t>tres</a:t>
            </a:r>
            <a:r>
              <a:rPr lang="en-US" sz="2800" dirty="0" smtClean="0"/>
              <a:t> </a:t>
            </a:r>
            <a:r>
              <a:rPr lang="en-US" sz="2800" dirty="0" err="1" smtClean="0"/>
              <a:t>intervenciones</a:t>
            </a:r>
            <a:r>
              <a:rPr lang="en-US" sz="2800" dirty="0" smtClean="0"/>
              <a:t> </a:t>
            </a:r>
            <a:r>
              <a:rPr lang="en-US" sz="2800" dirty="0" err="1" smtClean="0"/>
              <a:t>inmediatas</a:t>
            </a:r>
            <a:r>
              <a:rPr lang="en-US" sz="2800" dirty="0" smtClean="0"/>
              <a:t>:</a:t>
            </a:r>
          </a:p>
          <a:p>
            <a:endParaRPr lang="en-US" dirty="0" smtClean="0"/>
          </a:p>
          <a:p>
            <a:pPr lvl="1"/>
            <a:r>
              <a:rPr lang="en-US" sz="2400" dirty="0" err="1" smtClean="0"/>
              <a:t>Llamar</a:t>
            </a:r>
            <a:r>
              <a:rPr lang="en-US" sz="2400" dirty="0" smtClean="0"/>
              <a:t> al 9-1-1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err="1" smtClean="0"/>
              <a:t>Ejecutar</a:t>
            </a:r>
            <a:r>
              <a:rPr lang="en-US" sz="2400" dirty="0" smtClean="0"/>
              <a:t> </a:t>
            </a:r>
            <a:r>
              <a:rPr lang="en-US" sz="2400" dirty="0" err="1" smtClean="0"/>
              <a:t>compresiones</a:t>
            </a:r>
            <a:r>
              <a:rPr lang="en-US" sz="2400" dirty="0" smtClean="0"/>
              <a:t> </a:t>
            </a:r>
            <a:r>
              <a:rPr lang="en-US" sz="2400" dirty="0" err="1" smtClean="0"/>
              <a:t>torácicas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err="1" smtClean="0"/>
              <a:t>Utilizar</a:t>
            </a:r>
            <a:r>
              <a:rPr lang="en-US" sz="2400" dirty="0" smtClean="0"/>
              <a:t> un AED</a:t>
            </a:r>
          </a:p>
          <a:p>
            <a:pPr lvl="1"/>
            <a:endParaRPr lang="en-US" dirty="0"/>
          </a:p>
          <a:p>
            <a:pPr marL="274320" lvl="1" indent="0" algn="ctr">
              <a:buNone/>
            </a:pPr>
            <a:r>
              <a:rPr lang="en-US" sz="3600" dirty="0" smtClean="0"/>
              <a:t>¡</a:t>
            </a:r>
            <a:r>
              <a:rPr lang="en-US" sz="3600" b="1" u="sng" dirty="0" smtClean="0"/>
              <a:t>USTED</a:t>
            </a:r>
            <a:r>
              <a:rPr lang="en-US" sz="3600" dirty="0" smtClean="0"/>
              <a:t> </a:t>
            </a:r>
            <a:r>
              <a:rPr lang="en-US" sz="3600" dirty="0" err="1" smtClean="0"/>
              <a:t>puede</a:t>
            </a:r>
            <a:r>
              <a:rPr lang="en-US" sz="3600" dirty="0" smtClean="0"/>
              <a:t> </a:t>
            </a:r>
            <a:r>
              <a:rPr lang="en-US" sz="3600" dirty="0" err="1" smtClean="0"/>
              <a:t>hacer</a:t>
            </a:r>
            <a:r>
              <a:rPr lang="en-US" sz="3600" dirty="0" smtClean="0"/>
              <a:t> </a:t>
            </a:r>
            <a:r>
              <a:rPr lang="en-US" sz="3600" dirty="0" err="1" smtClean="0"/>
              <a:t>las</a:t>
            </a:r>
            <a:r>
              <a:rPr lang="en-US" sz="3600" dirty="0" smtClean="0"/>
              <a:t> </a:t>
            </a:r>
            <a:r>
              <a:rPr lang="en-US" sz="3600" dirty="0" err="1" smtClean="0"/>
              <a:t>tres</a:t>
            </a:r>
            <a:r>
              <a:rPr lang="en-US" sz="3600" dirty="0" smtClean="0"/>
              <a:t>!</a:t>
            </a:r>
          </a:p>
          <a:p>
            <a:endParaRPr lang="en-US" dirty="0"/>
          </a:p>
        </p:txBody>
      </p:sp>
      <p:pic>
        <p:nvPicPr>
          <p:cNvPr id="4" name="Picture 3" descr="CCARES Logo T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092" y="1"/>
            <a:ext cx="1118908" cy="1143000"/>
          </a:xfrm>
          <a:prstGeom prst="rect">
            <a:avLst/>
          </a:prstGeom>
        </p:spPr>
      </p:pic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122" y="0"/>
            <a:ext cx="736015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Paro</a:t>
            </a:r>
            <a:r>
              <a:rPr lang="en-US" dirty="0"/>
              <a:t> </a:t>
            </a:r>
            <a:r>
              <a:rPr lang="en-US" dirty="0" err="1"/>
              <a:t>Cardíaco</a:t>
            </a:r>
            <a:r>
              <a:rPr lang="en-US" dirty="0"/>
              <a:t> </a:t>
            </a:r>
            <a:r>
              <a:rPr lang="en-US" dirty="0" err="1"/>
              <a:t>Repentino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Si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víctima</a:t>
            </a:r>
            <a:r>
              <a:rPr lang="en-US" dirty="0" smtClean="0"/>
              <a:t> </a:t>
            </a:r>
            <a:r>
              <a:rPr lang="en-US" dirty="0" err="1" smtClean="0"/>
              <a:t>colapsar</a:t>
            </a:r>
            <a:r>
              <a:rPr lang="en-US" dirty="0" smtClean="0"/>
              <a:t> </a:t>
            </a:r>
            <a:r>
              <a:rPr lang="en-US" dirty="0" err="1" smtClean="0"/>
              <a:t>frente</a:t>
            </a:r>
            <a:r>
              <a:rPr lang="en-US" dirty="0" smtClean="0"/>
              <a:t> a </a:t>
            </a:r>
            <a:r>
              <a:rPr lang="en-US" dirty="0" err="1" smtClean="0"/>
              <a:t>usted</a:t>
            </a:r>
            <a:r>
              <a:rPr lang="en-US" dirty="0" smtClean="0"/>
              <a:t>: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err="1" smtClean="0"/>
              <a:t>Llame</a:t>
            </a:r>
            <a:r>
              <a:rPr lang="en-US" dirty="0" smtClean="0"/>
              <a:t> al 9-1-1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err="1" smtClean="0"/>
              <a:t>Ejecute</a:t>
            </a:r>
            <a:r>
              <a:rPr lang="en-US" dirty="0" smtClean="0"/>
              <a:t> </a:t>
            </a:r>
            <a:r>
              <a:rPr lang="en-US" dirty="0" err="1" smtClean="0"/>
              <a:t>compresiones</a:t>
            </a:r>
            <a:r>
              <a:rPr lang="en-US" dirty="0" smtClean="0"/>
              <a:t> </a:t>
            </a:r>
            <a:r>
              <a:rPr lang="en-US" dirty="0" err="1" smtClean="0"/>
              <a:t>torácicas</a:t>
            </a:r>
            <a:endParaRPr lang="en-US" dirty="0" smtClean="0"/>
          </a:p>
          <a:p>
            <a:pPr marL="788670" lvl="1" indent="-514350">
              <a:buAutoNum type="arabicPeriod"/>
            </a:pP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pedirle</a:t>
            </a:r>
            <a:r>
              <a:rPr lang="en-US" dirty="0" smtClean="0"/>
              <a:t> </a:t>
            </a:r>
            <a:r>
              <a:rPr lang="en-US" dirty="0" err="1" smtClean="0"/>
              <a:t>instrucciones</a:t>
            </a:r>
            <a:r>
              <a:rPr lang="en-US" dirty="0" smtClean="0"/>
              <a:t> al </a:t>
            </a:r>
            <a:r>
              <a:rPr lang="en-US" dirty="0" err="1" smtClean="0"/>
              <a:t>equipo</a:t>
            </a:r>
            <a:r>
              <a:rPr lang="en-US" dirty="0" smtClean="0"/>
              <a:t> de </a:t>
            </a:r>
            <a:r>
              <a:rPr lang="en-US" dirty="0" err="1" smtClean="0"/>
              <a:t>respuesta</a:t>
            </a:r>
            <a:r>
              <a:rPr lang="en-US" dirty="0" smtClean="0"/>
              <a:t> del 9-1-1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err="1" smtClean="0"/>
              <a:t>Encuentre</a:t>
            </a:r>
            <a:r>
              <a:rPr lang="en-US" dirty="0" smtClean="0"/>
              <a:t> y utilize un </a:t>
            </a:r>
            <a:r>
              <a:rPr lang="en-US" dirty="0" err="1" smtClean="0"/>
              <a:t>desfibrilador</a:t>
            </a:r>
            <a:r>
              <a:rPr lang="en-US" dirty="0" smtClean="0"/>
              <a:t> </a:t>
            </a:r>
            <a:r>
              <a:rPr lang="en-US" dirty="0" err="1" smtClean="0"/>
              <a:t>automático</a:t>
            </a:r>
            <a:r>
              <a:rPr lang="en-US" dirty="0" smtClean="0"/>
              <a:t> (AED)</a:t>
            </a:r>
            <a:endParaRPr lang="en-US" dirty="0"/>
          </a:p>
        </p:txBody>
      </p:sp>
      <p:pic>
        <p:nvPicPr>
          <p:cNvPr id="4" name="Picture 3" descr="CCARES Logo T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092" y="1"/>
            <a:ext cx="1118908" cy="1143000"/>
          </a:xfrm>
          <a:prstGeom prst="rect">
            <a:avLst/>
          </a:prstGeom>
        </p:spPr>
      </p:pic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122" y="0"/>
            <a:ext cx="736015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Compresiones</a:t>
            </a:r>
            <a:r>
              <a:rPr lang="en-US" dirty="0" smtClean="0"/>
              <a:t> </a:t>
            </a:r>
            <a:r>
              <a:rPr lang="en-US" dirty="0" err="1" smtClean="0"/>
              <a:t>torácicas</a:t>
            </a:r>
            <a:r>
              <a:rPr lang="en-US" dirty="0" smtClean="0"/>
              <a:t> en un </a:t>
            </a:r>
            <a:r>
              <a:rPr lang="en-US" dirty="0" err="1" smtClean="0"/>
              <a:t>Paro</a:t>
            </a:r>
            <a:r>
              <a:rPr lang="en-US" dirty="0" smtClean="0"/>
              <a:t> </a:t>
            </a:r>
            <a:r>
              <a:rPr lang="en-US" dirty="0" err="1" smtClean="0"/>
              <a:t>Cardíaco</a:t>
            </a:r>
            <a:r>
              <a:rPr lang="en-US" dirty="0" smtClean="0"/>
              <a:t> </a:t>
            </a:r>
            <a:r>
              <a:rPr lang="en-US" dirty="0" err="1" smtClean="0"/>
              <a:t>Repentino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víctima</a:t>
            </a:r>
            <a:r>
              <a:rPr lang="en-US" dirty="0" smtClean="0"/>
              <a:t> solo </a:t>
            </a:r>
            <a:r>
              <a:rPr lang="en-US" dirty="0" err="1" smtClean="0"/>
              <a:t>tiene</a:t>
            </a:r>
            <a:r>
              <a:rPr lang="en-US" dirty="0" smtClean="0"/>
              <a:t> </a:t>
            </a:r>
            <a:r>
              <a:rPr lang="en-US" dirty="0" err="1" smtClean="0"/>
              <a:t>unos</a:t>
            </a:r>
            <a:r>
              <a:rPr lang="en-US" dirty="0" smtClean="0"/>
              <a:t> 10 </a:t>
            </a:r>
            <a:r>
              <a:rPr lang="en-US" dirty="0" err="1" smtClean="0"/>
              <a:t>minutos</a:t>
            </a:r>
            <a:r>
              <a:rPr lang="en-US" dirty="0" smtClean="0"/>
              <a:t> de </a:t>
            </a:r>
            <a:r>
              <a:rPr lang="en-US" dirty="0" err="1" smtClean="0"/>
              <a:t>supervivencia</a:t>
            </a:r>
            <a:r>
              <a:rPr lang="en-US" dirty="0" smtClean="0"/>
              <a:t> </a:t>
            </a:r>
            <a:r>
              <a:rPr lang="en-US" dirty="0" err="1" smtClean="0"/>
              <a:t>después</a:t>
            </a:r>
            <a:r>
              <a:rPr lang="en-US" dirty="0" smtClean="0"/>
              <a:t> de un </a:t>
            </a:r>
            <a:r>
              <a:rPr lang="en-US" dirty="0" err="1" smtClean="0"/>
              <a:t>paro</a:t>
            </a:r>
            <a:r>
              <a:rPr lang="en-US" dirty="0" smtClean="0"/>
              <a:t> </a:t>
            </a:r>
            <a:r>
              <a:rPr lang="en-US" dirty="0" err="1" smtClean="0"/>
              <a:t>cardíaco</a:t>
            </a:r>
            <a:r>
              <a:rPr lang="en-US" dirty="0" smtClean="0"/>
              <a:t> </a:t>
            </a:r>
            <a:r>
              <a:rPr lang="en-US" dirty="0" err="1" smtClean="0"/>
              <a:t>repentino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 </a:t>
            </a:r>
            <a:r>
              <a:rPr lang="en-US" dirty="0" err="1" smtClean="0"/>
              <a:t>supervivencia</a:t>
            </a:r>
            <a:r>
              <a:rPr lang="en-US" dirty="0" smtClean="0"/>
              <a:t> </a:t>
            </a:r>
            <a:r>
              <a:rPr lang="en-US" dirty="0" err="1" smtClean="0"/>
              <a:t>disminuye</a:t>
            </a:r>
            <a:r>
              <a:rPr lang="en-US" dirty="0" smtClean="0"/>
              <a:t> un 10%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minuto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pase</a:t>
            </a:r>
            <a:r>
              <a:rPr lang="en-US" dirty="0" smtClean="0"/>
              <a:t> sin </a:t>
            </a:r>
            <a:r>
              <a:rPr lang="en-US" dirty="0" err="1" smtClean="0"/>
              <a:t>compresiones</a:t>
            </a:r>
            <a:r>
              <a:rPr lang="en-US" dirty="0" smtClean="0"/>
              <a:t> </a:t>
            </a:r>
            <a:r>
              <a:rPr lang="en-US" dirty="0" err="1" smtClean="0"/>
              <a:t>torácicas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Las </a:t>
            </a:r>
            <a:r>
              <a:rPr lang="en-US" dirty="0" err="1" smtClean="0"/>
              <a:t>compresiones</a:t>
            </a:r>
            <a:r>
              <a:rPr lang="en-US" dirty="0" smtClean="0"/>
              <a:t> </a:t>
            </a:r>
            <a:r>
              <a:rPr lang="en-US" dirty="0" err="1" smtClean="0"/>
              <a:t>torácicas</a:t>
            </a:r>
            <a:r>
              <a:rPr lang="en-US" dirty="0" smtClean="0"/>
              <a:t> </a:t>
            </a:r>
            <a:r>
              <a:rPr lang="en-US" dirty="0" err="1" smtClean="0"/>
              <a:t>duplican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posibilidades</a:t>
            </a:r>
            <a:r>
              <a:rPr lang="en-US" dirty="0" smtClean="0"/>
              <a:t> de </a:t>
            </a:r>
            <a:r>
              <a:rPr lang="en-US" dirty="0" err="1" smtClean="0"/>
              <a:t>supervivencia</a:t>
            </a:r>
            <a:endParaRPr lang="en-US" dirty="0" smtClean="0"/>
          </a:p>
        </p:txBody>
      </p:sp>
      <p:pic>
        <p:nvPicPr>
          <p:cNvPr id="4" name="Picture 3" descr="CCARES Logo T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092" y="1"/>
            <a:ext cx="1118908" cy="1143000"/>
          </a:xfrm>
          <a:prstGeom prst="rect">
            <a:avLst/>
          </a:prstGeom>
        </p:spPr>
      </p:pic>
      <p:pic>
        <p:nvPicPr>
          <p:cNvPr id="5" name="Picture 4" descr="IHR-LOGO-FIN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122" y="0"/>
            <a:ext cx="736015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4506</TotalTime>
  <Words>738</Words>
  <Application>Microsoft Macintosh PowerPoint</Application>
  <PresentationFormat>On-screen Show (4:3)</PresentationFormat>
  <Paragraphs>140</Paragraphs>
  <Slides>19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Origin</vt:lpstr>
      <vt:lpstr>Paro cardíaco repentino: Usted puede salvar una vida.</vt:lpstr>
      <vt:lpstr>Paro Cardíaco Repentino</vt:lpstr>
      <vt:lpstr>Paro Cardíaco Repentino</vt:lpstr>
      <vt:lpstr>Paro Cardíaco Repentino</vt:lpstr>
      <vt:lpstr>Paro Cardíaco Repentino</vt:lpstr>
      <vt:lpstr>Paro Cardíaco Repentino</vt:lpstr>
      <vt:lpstr>Paro Cardíaco Repentino</vt:lpstr>
      <vt:lpstr>Paro Cardíaco Repentino</vt:lpstr>
      <vt:lpstr>Compresiones torácicas en un Paro Cardíaco Repentino</vt:lpstr>
      <vt:lpstr>¿Cómo hacer compresiones torácicas?</vt:lpstr>
      <vt:lpstr>¿Cómo hacer compresiones torácicas?</vt:lpstr>
      <vt:lpstr>Casos especiales</vt:lpstr>
      <vt:lpstr>Desfibrilador Externo Automático (AED)</vt:lpstr>
      <vt:lpstr>AED en Paro Cardíaco</vt:lpstr>
      <vt:lpstr>Cómo usar un AED</vt:lpstr>
      <vt:lpstr>AED en Paro Cardíaco</vt:lpstr>
      <vt:lpstr>Paro Cardíaco Repentino </vt:lpstr>
      <vt:lpstr>Paro Cardíaco Repentino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Sudden Cardiac Arrest</dc:title>
  <dc:creator>Adriana Segura</dc:creator>
  <cp:lastModifiedBy>Therese Campbell</cp:lastModifiedBy>
  <cp:revision>55</cp:revision>
  <cp:lastPrinted>2012-08-24T00:05:18Z</cp:lastPrinted>
  <dcterms:created xsi:type="dcterms:W3CDTF">2012-08-23T23:02:34Z</dcterms:created>
  <dcterms:modified xsi:type="dcterms:W3CDTF">2013-10-08T03:03:00Z</dcterms:modified>
</cp:coreProperties>
</file>